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5" r:id="rId5"/>
    <p:sldId id="267" r:id="rId6"/>
    <p:sldId id="266" r:id="rId7"/>
    <p:sldId id="263" r:id="rId8"/>
    <p:sldId id="262" r:id="rId9"/>
    <p:sldId id="261" r:id="rId10"/>
    <p:sldId id="264" r:id="rId11"/>
    <p:sldId id="282" r:id="rId12"/>
    <p:sldId id="268" r:id="rId13"/>
    <p:sldId id="269" r:id="rId14"/>
    <p:sldId id="276" r:id="rId15"/>
    <p:sldId id="278" r:id="rId16"/>
    <p:sldId id="277" r:id="rId17"/>
    <p:sldId id="279" r:id="rId18"/>
    <p:sldId id="281" r:id="rId19"/>
    <p:sldId id="280" r:id="rId20"/>
    <p:sldId id="271" r:id="rId21"/>
    <p:sldId id="273" r:id="rId22"/>
    <p:sldId id="270" r:id="rId23"/>
    <p:sldId id="274" r:id="rId24"/>
    <p:sldId id="272" r:id="rId25"/>
    <p:sldId id="275" r:id="rId26"/>
    <p:sldId id="25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50" d="100"/>
          <a:sy n="50" d="100"/>
        </p:scale>
        <p:origin x="160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4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46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38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51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0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52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10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78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13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73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09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4D706E1-68E2-4D0E-876A-0AB295545FCF}" type="datetimeFigureOut">
              <a:rPr lang="en-GB" smtClean="0"/>
              <a:t>14/05/2015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11545403-26A1-4E70-859C-FCCD30D75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0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Physmath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dirty="0"/>
              <a:t>4</a:t>
            </a:r>
            <a:r>
              <a:rPr lang="en-US" dirty="0" smtClean="0"/>
              <a:t>: </a:t>
            </a:r>
            <a:r>
              <a:rPr lang="en-GB" dirty="0"/>
              <a:t>Interpreting charts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61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skills for tables!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Tables should be drawn neatly with pencil and ruler</a:t>
            </a:r>
          </a:p>
          <a:p>
            <a:endParaRPr lang="en-US" sz="2800" dirty="0" smtClean="0"/>
          </a:p>
          <a:p>
            <a:r>
              <a:rPr lang="en-US" sz="2800" dirty="0" smtClean="0"/>
              <a:t>All headings must have a unit</a:t>
            </a:r>
          </a:p>
          <a:p>
            <a:endParaRPr lang="en-US" sz="2800" dirty="0" smtClean="0"/>
          </a:p>
          <a:p>
            <a:r>
              <a:rPr lang="en-US" sz="2800" dirty="0" smtClean="0"/>
              <a:t>All numbers in a column must be give to equal decimal places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64763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60"/>
            <a:ext cx="11998537" cy="60959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8" y="135934"/>
            <a:ext cx="10663803" cy="45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94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84" y="734745"/>
            <a:ext cx="11125201" cy="3688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95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943" y="169748"/>
            <a:ext cx="8944430" cy="58804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2943" y="6240863"/>
            <a:ext cx="9042401" cy="35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63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charts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 could display Jeff’s data in a chart that would be easier to look at quickly </a:t>
            </a:r>
          </a:p>
          <a:p>
            <a:endParaRPr lang="en-US" sz="3200" dirty="0"/>
          </a:p>
          <a:p>
            <a:r>
              <a:rPr lang="en-US" sz="3200" dirty="0" smtClean="0"/>
              <a:t>A bar chart!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3483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avorite Mov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404" y="755877"/>
            <a:ext cx="7943397" cy="596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24466"/>
            <a:ext cx="60293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8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bar charts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12409"/>
            <a:ext cx="10058400" cy="4050792"/>
          </a:xfrm>
        </p:spPr>
        <p:txBody>
          <a:bodyPr>
            <a:noAutofit/>
          </a:bodyPr>
          <a:lstStyle/>
          <a:p>
            <a:r>
              <a:rPr lang="en-US" sz="2800" dirty="0" smtClean="0"/>
              <a:t>Level 4: Plot a bar chart of Monday’s data</a:t>
            </a:r>
          </a:p>
          <a:p>
            <a:pPr lvl="1"/>
            <a:r>
              <a:rPr lang="en-US" sz="2400" dirty="0" smtClean="0"/>
              <a:t>Put the different types of materials along the bottom (x-axis)</a:t>
            </a:r>
          </a:p>
          <a:p>
            <a:pPr lvl="1"/>
            <a:r>
              <a:rPr lang="en-US" sz="2400" dirty="0" smtClean="0"/>
              <a:t>Put the number of them up the side! (y-axis)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Level 5: Plot a bar chart for the whole week</a:t>
            </a:r>
          </a:p>
          <a:p>
            <a:pPr lvl="1"/>
            <a:r>
              <a:rPr lang="en-US" sz="2400" dirty="0" smtClean="0"/>
              <a:t>Put the different types of materials along the bottom (x-axis)</a:t>
            </a:r>
          </a:p>
          <a:p>
            <a:pPr lvl="1"/>
            <a:r>
              <a:rPr lang="en-US" sz="2400" dirty="0" smtClean="0"/>
              <a:t>Put the total number of each material up the side  (y-axis)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Level 6: Plot a bar chart of your choice</a:t>
            </a:r>
          </a:p>
          <a:p>
            <a:pPr lvl="1"/>
            <a:r>
              <a:rPr lang="en-US" sz="2400" dirty="0" smtClean="0"/>
              <a:t>What could you have on the x and y axis?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265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e Chart Exam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1382543"/>
            <a:ext cx="7972425" cy="5794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0293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064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mentalfloss.com/sites/default/legacy/wp-content/uploads/2008/06/425timep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660" y="160779"/>
            <a:ext cx="6491968" cy="7225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874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babyboomerslaughandlearn.com/wp-content/uploads/2012/07/deadlines-pie-chart-Toffs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089" y="574676"/>
            <a:ext cx="7914367" cy="7804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53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Record data in a table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Interpret the data in a pie chart and bar chart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Calculate the angles required to draw a pie chart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6406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258" y="519566"/>
            <a:ext cx="5153025" cy="5267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9566"/>
            <a:ext cx="6169709" cy="5800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8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298" y="107628"/>
            <a:ext cx="6914017" cy="675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58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98" y="622526"/>
            <a:ext cx="5514975" cy="5438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7997" y="477837"/>
            <a:ext cx="5210175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8165" y="17265"/>
            <a:ext cx="7503206" cy="6840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397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80" y="198890"/>
            <a:ext cx="5267325" cy="6315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22005" y="678771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EXTENSION QUESTIONS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5a) 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What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fraction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of people said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Tea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was their favourite drink?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5b)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What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fraction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of people said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Lemonade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was their favourite drink?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5c) 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What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percentage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of people said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Coffee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was their favourite drink?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5d) 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What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percentage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of people said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Other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was their favourite drink?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5e) 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What is the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probability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that a person, chosen at random, said their favourite drink is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Coke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?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5f) 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How many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of the people asked said that </a:t>
            </a:r>
            <a:r>
              <a:rPr lang="en-GB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Coke or Lemonade</a:t>
            </a:r>
            <a:r>
              <a:rPr lang="en-GB" dirty="0">
                <a:latin typeface="Comic Sans MS" panose="030F0702030302020204" pitchFamily="66" charset="0"/>
                <a:ea typeface="Times New Roman" panose="02020603050405020304" pitchFamily="18" charset="0"/>
              </a:rPr>
              <a:t> was their favourite drink?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935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091" y="0"/>
            <a:ext cx="9278938" cy="668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064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282772"/>
            <a:ext cx="10058400" cy="4050792"/>
          </a:xfrm>
        </p:spPr>
        <p:txBody>
          <a:bodyPr>
            <a:noAutofit/>
          </a:bodyPr>
          <a:lstStyle/>
          <a:p>
            <a:pPr marL="274320" lvl="1" indent="0">
              <a:buNone/>
            </a:pPr>
            <a:r>
              <a:rPr lang="en-US" sz="2400" b="1" u="sng" dirty="0"/>
              <a:t>Level 4</a:t>
            </a:r>
            <a:endParaRPr lang="en-GB" sz="2400" b="1" u="sng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Record data in a table</a:t>
            </a:r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Interpret the data in a pie chart and bar chart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74320" lvl="1" indent="0">
              <a:buNone/>
            </a:pPr>
            <a:r>
              <a:rPr lang="en-US" sz="2400" b="1" u="sng" dirty="0"/>
              <a:t>Level 6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/>
              <a:t> Calculate the angles required to draw a pie chart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  <a:p>
            <a:pPr lvl="1">
              <a:buFont typeface="Wingdings" panose="05000000000000000000" pitchFamily="2" charset="2"/>
              <a:buChar char="Ø"/>
            </a:pPr>
            <a:endParaRPr lang="en-GB" sz="2400" dirty="0"/>
          </a:p>
        </p:txBody>
      </p:sp>
      <p:pic>
        <p:nvPicPr>
          <p:cNvPr id="102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2282772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3522860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venicci.co.uk/wp-content/uploads/2014/04/tick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" y="4728926"/>
            <a:ext cx="785308" cy="78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50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Pendulum experiment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are going to measure how long it takes for different length pendulums to swing</a:t>
            </a:r>
          </a:p>
          <a:p>
            <a:endParaRPr lang="en-US" sz="2400" dirty="0"/>
          </a:p>
          <a:p>
            <a:r>
              <a:rPr lang="en-US" sz="2400" dirty="0" smtClean="0"/>
              <a:t>We will record our data in a table</a:t>
            </a:r>
          </a:p>
          <a:p>
            <a:endParaRPr lang="en-US" sz="2400" dirty="0"/>
          </a:p>
          <a:p>
            <a:r>
              <a:rPr lang="en-US" sz="2400" dirty="0" smtClean="0"/>
              <a:t>A table is a type of </a:t>
            </a:r>
            <a:r>
              <a:rPr lang="en-US" sz="2400" b="1" dirty="0" smtClean="0"/>
              <a:t>chart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781573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arm8.staticflickr.com/7268/6866870086_f2898ec4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043" y="541599"/>
            <a:ext cx="7256444" cy="5601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81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hollingbourne.kent.sch.uk/uploads/hollingbourne/assemb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961" y="1613647"/>
            <a:ext cx="50863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18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uwec.edu/help/word07/Images/other/w6celre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793" y="885134"/>
            <a:ext cx="8676453" cy="4479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176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099167"/>
              </p:ext>
            </p:extLst>
          </p:nvPr>
        </p:nvGraphicFramePr>
        <p:xfrm>
          <a:off x="655018" y="687395"/>
          <a:ext cx="10962575" cy="473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515"/>
                <a:gridCol w="2192515"/>
                <a:gridCol w="2192515"/>
                <a:gridCol w="2192515"/>
                <a:gridCol w="2192515"/>
              </a:tblGrid>
              <a:tr h="1233289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Time for 1 swing (    )</a:t>
                      </a:r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Time for 1 swing (    )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3329" marR="123329" marT="61664" marB="61664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589305" y="5613716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6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4903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885456"/>
              </p:ext>
            </p:extLst>
          </p:nvPr>
        </p:nvGraphicFramePr>
        <p:xfrm>
          <a:off x="655018" y="687395"/>
          <a:ext cx="10962575" cy="473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515"/>
                <a:gridCol w="2192515"/>
                <a:gridCol w="2192515"/>
                <a:gridCol w="2192515"/>
                <a:gridCol w="2192515"/>
              </a:tblGrid>
              <a:tr h="12332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 (</a:t>
                      </a:r>
                      <a:r>
                        <a:rPr lang="en-US" sz="2400" baseline="0" dirty="0" smtClean="0"/>
                        <a:t>      </a:t>
                      </a:r>
                      <a:r>
                        <a:rPr lang="en-US" sz="2400" dirty="0" smtClean="0"/>
                        <a:t>)</a:t>
                      </a:r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Time for 1 swing (</a:t>
                      </a:r>
                      <a:r>
                        <a:rPr lang="en-US" sz="2400" baseline="0" dirty="0" smtClean="0"/>
                        <a:t>    </a:t>
                      </a:r>
                      <a:r>
                        <a:rPr lang="en-US" sz="2400" dirty="0" smtClean="0"/>
                        <a:t>)</a:t>
                      </a:r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Time for 1 swing (</a:t>
                      </a:r>
                      <a:r>
                        <a:rPr lang="en-US" sz="2400" baseline="0" dirty="0" smtClean="0"/>
                        <a:t>    </a:t>
                      </a:r>
                      <a:r>
                        <a:rPr lang="en-US" sz="2400" dirty="0" smtClean="0"/>
                        <a:t>)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Time for 1 swing (</a:t>
                      </a:r>
                      <a:r>
                        <a:rPr lang="en-US" sz="2400" baseline="0" dirty="0" smtClean="0"/>
                        <a:t>    </a:t>
                      </a:r>
                      <a:r>
                        <a:rPr lang="en-US" sz="2400" dirty="0" smtClean="0"/>
                        <a:t>)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Time</a:t>
                      </a:r>
                      <a:r>
                        <a:rPr lang="en-US" sz="2400" baseline="0" dirty="0" smtClean="0"/>
                        <a:t> for 1 swing (    )</a:t>
                      </a:r>
                      <a:endParaRPr lang="en-GB" sz="2400" dirty="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3329" marR="123329" marT="61664" marB="61664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589305" y="5613716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5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1879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810897"/>
              </p:ext>
            </p:extLst>
          </p:nvPr>
        </p:nvGraphicFramePr>
        <p:xfrm>
          <a:off x="655018" y="687395"/>
          <a:ext cx="10962575" cy="4734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2515"/>
                <a:gridCol w="2192515"/>
                <a:gridCol w="2192515"/>
                <a:gridCol w="2192515"/>
                <a:gridCol w="2192515"/>
              </a:tblGrid>
              <a:tr h="123328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Length (cm)</a:t>
                      </a:r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Time for 1 swing (s)</a:t>
                      </a:r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/>
                        <a:t>2</a:t>
                      </a:r>
                      <a:r>
                        <a:rPr lang="en-US" sz="2400" baseline="30000" dirty="0" smtClean="0"/>
                        <a:t>nd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Time for 1 swing (s)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Time for 1 swing (s)</a:t>
                      </a:r>
                      <a:endParaRPr lang="en-GB" sz="2400" dirty="0" smtClean="0"/>
                    </a:p>
                    <a:p>
                      <a:endParaRPr lang="en-GB" sz="2400" dirty="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Time</a:t>
                      </a:r>
                      <a:r>
                        <a:rPr lang="en-US" sz="2400" baseline="0" dirty="0" smtClean="0"/>
                        <a:t> for 1 swing (s)</a:t>
                      </a:r>
                      <a:endParaRPr lang="en-GB" sz="2400" dirty="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</a:tr>
              <a:tr h="500167"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 marL="123329" marR="123329" marT="61664" marB="61664"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 marL="123329" marR="123329" marT="61664" marB="61664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589305" y="5613716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96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73</TotalTime>
  <Words>343</Words>
  <Application>Microsoft Office PowerPoint</Application>
  <PresentationFormat>Widescreen</PresentationFormat>
  <Paragraphs>75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Comic Sans MS</vt:lpstr>
      <vt:lpstr>Rockwell</vt:lpstr>
      <vt:lpstr>Rockwell Condensed</vt:lpstr>
      <vt:lpstr>Times New Roman</vt:lpstr>
      <vt:lpstr>Wingdings</vt:lpstr>
      <vt:lpstr>Wood Type</vt:lpstr>
      <vt:lpstr>Physmath</vt:lpstr>
      <vt:lpstr>Learning outcomes</vt:lpstr>
      <vt:lpstr>Pendulum experiment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skills for tables!</vt:lpstr>
      <vt:lpstr>PowerPoint Presentation</vt:lpstr>
      <vt:lpstr>PowerPoint Presentation</vt:lpstr>
      <vt:lpstr>PowerPoint Presentation</vt:lpstr>
      <vt:lpstr>Other types of charts</vt:lpstr>
      <vt:lpstr>PowerPoint Presentation</vt:lpstr>
      <vt:lpstr>Drawing bar 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outcomes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PHysmath</dc:title>
  <dc:creator>Perry, Chris</dc:creator>
  <cp:lastModifiedBy>Perry, Chris</cp:lastModifiedBy>
  <cp:revision>20</cp:revision>
  <dcterms:created xsi:type="dcterms:W3CDTF">2015-05-07T05:42:25Z</dcterms:created>
  <dcterms:modified xsi:type="dcterms:W3CDTF">2015-05-14T03:44:55Z</dcterms:modified>
</cp:coreProperties>
</file>