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324863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solidFill>
                <a:srgbClr val="7695B6"/>
              </a:solidFill>
              <a:prstDash val="solid"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solidFill>
                <a:srgbClr val="7695B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D6D3CB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95B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solidFill>
                <a:srgbClr val="7695B6"/>
              </a:solidFill>
              <a:prstDash val="solid"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95B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695B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BD8CD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15F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EEBE2">
              <a:alpha val="85000"/>
            </a:srgbClr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solidFill>
                <a:srgbClr val="A8A49D"/>
              </a:solidFill>
              <a:prstDash val="solid"/>
              <a:miter lim="400000"/>
            </a:ln>
          </a:left>
          <a:right>
            <a:ln w="12700" cap="flat">
              <a:solidFill>
                <a:srgbClr val="A8A49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8A49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solidFill>
            <a:srgbClr val="8C8982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6F4E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8A49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EEBE2">
              <a:alpha val="8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D6D3CB"/>
              </a:solidFill>
              <a:prstDash val="solid"/>
              <a:miter lim="400000"/>
            </a:ln>
          </a:right>
          <a:top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D6D3CB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D6D3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6D3C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D6D3CB"/>
              </a:solidFill>
              <a:prstDash val="solid"/>
              <a:miter lim="400000"/>
            </a:ln>
          </a:bottom>
          <a:insideH>
            <a:ln w="25400" cap="flat">
              <a:solidFill>
                <a:srgbClr val="D6D3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Shape 15"/>
          <p:cNvSpPr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16" name="Shape 16"/>
          <p:cNvSpPr/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ClrTx/>
              <a:buSzTx/>
              <a:buFontTx/>
              <a:buNone/>
              <a:defRPr sz="3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i="1" sz="3000">
                <a:solidFill>
                  <a:srgbClr val="5C86B9"/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.jpeg" descr="consortium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9793" y="7884512"/>
            <a:ext cx="1935008" cy="184667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/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  <a:gradFill>
            <a:gsLst>
              <a:gs pos="0">
                <a:srgbClr val="C8B2E9"/>
              </a:gs>
              <a:gs pos="35000">
                <a:srgbClr val="D8C9EE"/>
              </a:gs>
              <a:gs pos="100000">
                <a:srgbClr val="F0EAF9"/>
              </a:gs>
            </a:gsLst>
            <a:lin ang="16200000"/>
          </a:gradFill>
          <a:ln>
            <a:solidFill>
              <a:srgbClr val="7D60A0"/>
            </a:solidFill>
            <a:round/>
          </a:ln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p:spPr>
        <p:txBody>
          <a:bodyPr lIns="65023" tIns="65023" rIns="65023" bIns="65023"/>
          <a:lstStyle>
            <a:lvl1pPr algn="ctr" defTabSz="1300480">
              <a:defRPr spc="0" sz="6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3" name="Shape 133"/>
          <p:cNvSpPr/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ClrTx/>
              <a:buSzPct val="100000"/>
              <a:buFontTx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5" indent="-449035" defTabSz="1300480">
              <a:spcBef>
                <a:spcPts val="1000"/>
              </a:spcBef>
              <a:buClrTx/>
              <a:buSzPct val="100000"/>
              <a:buFontTx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marL="1333500" indent="-419100" defTabSz="1300480">
              <a:spcBef>
                <a:spcPts val="1000"/>
              </a:spcBef>
              <a:buClrTx/>
              <a:buSzPct val="100000"/>
              <a:buFontTx/>
              <a:buChar char="•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20" defTabSz="1300480">
              <a:spcBef>
                <a:spcPts val="1000"/>
              </a:spcBef>
              <a:buClrTx/>
              <a:buSzPct val="100000"/>
              <a:buFontTx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ClrTx/>
              <a:buSzPct val="100000"/>
              <a:buFontTx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4" name="Shape 134"/>
          <p:cNvSpPr/>
          <p:nvPr>
            <p:ph type="sldNum" sz="quarter" idx="2"/>
          </p:nvPr>
        </p:nvSpPr>
        <p:spPr>
          <a:xfrm>
            <a:off x="6285653" y="8779792"/>
            <a:ext cx="3034455" cy="520701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650240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1.jpeg" descr="consortium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69793" y="7884512"/>
            <a:ext cx="1935008" cy="184667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>
            <p:ph type="sldNum" sz="quarter" idx="2"/>
          </p:nvPr>
        </p:nvSpPr>
        <p:spPr>
          <a:xfrm>
            <a:off x="9320107" y="8882098"/>
            <a:ext cx="451716" cy="498349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406400" y="86233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6" name="Shape 26"/>
          <p:cNvSpPr/>
          <p:nvPr/>
        </p:nvSpPr>
        <p:spPr>
          <a:xfrm>
            <a:off x="406400" y="867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Shape 27"/>
          <p:cNvSpPr/>
          <p:nvPr>
            <p:ph type="body" sz="quarter" idx="13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i="1" sz="1800">
                <a:solidFill>
                  <a:srgbClr val="5C86B9"/>
                </a:solidFill>
              </a:defRPr>
            </a:lvl1pPr>
          </a:lstStyle>
          <a:p>
            <a:pPr/>
            <a:r>
              <a:t>Date</a:t>
            </a:r>
          </a:p>
        </p:txBody>
      </p:sp>
      <p:sp>
        <p:nvSpPr>
          <p:cNvPr id="28" name="Shape 28"/>
          <p:cNvSpPr/>
          <p:nvPr>
            <p:ph type="pic" idx="14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9" name="Shape 29"/>
          <p:cNvSpPr/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06400" y="48641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9" name="Shape 39"/>
          <p:cNvSpPr/>
          <p:nvPr/>
        </p:nvSpPr>
        <p:spPr>
          <a:xfrm>
            <a:off x="406400" y="49149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406400" y="52705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9" name="Shape 49"/>
          <p:cNvSpPr/>
          <p:nvPr/>
        </p:nvSpPr>
        <p:spPr>
          <a:xfrm>
            <a:off x="406400" y="53213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Shape 50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1" name="Shape 51"/>
          <p:cNvSpPr/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228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685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1" name="Shape 6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406400" y="25654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8" name="Shape 78"/>
          <p:cNvSpPr/>
          <p:nvPr/>
        </p:nvSpPr>
        <p:spPr>
          <a:xfrm>
            <a:off x="406400" y="2616200"/>
            <a:ext cx="5689600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9" name="Shape 79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defRPr sz="3000"/>
            </a:lvl1pPr>
            <a:lvl2pPr marL="762000" indent="-381000">
              <a:defRPr sz="3000"/>
            </a:lvl2pPr>
            <a:lvl3pPr marL="1143000" indent="-381000">
              <a:defRPr sz="3000"/>
            </a:lvl3pPr>
            <a:lvl4pPr marL="1524000" indent="-381000">
              <a:defRPr sz="3000"/>
            </a:lvl4pPr>
            <a:lvl5pPr marL="1905000" indent="-381000"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sx="100000" sy="100000" kx="0" ky="0" algn="b" rotWithShape="0" blurRad="38100" dist="15537" dir="5392174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</a:lvl1pPr>
            <a:lvl2pPr>
              <a:spcBef>
                <a:spcPts val="4200"/>
              </a:spcBef>
            </a:lvl2pPr>
            <a:lvl3pPr>
              <a:spcBef>
                <a:spcPts val="4200"/>
              </a:spcBef>
            </a:lvl3pPr>
            <a:lvl4pPr>
              <a:spcBef>
                <a:spcPts val="4200"/>
              </a:spcBef>
            </a:lvl4pPr>
            <a:lvl5pPr>
              <a:spcBef>
                <a:spcPts val="42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406400" y="25654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06400" y="2616200"/>
            <a:ext cx="12192001" cy="1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chemeClr val="accent1">
                <a:hueOff val="109194"/>
                <a:satOff val="-4874"/>
                <a:lumOff val="12971"/>
              </a:schemeClr>
            </a:solidFill>
            <a:miter lim="400000"/>
          </a:ln>
        </p:spPr>
        <p:txBody>
          <a:bodyPr lIns="0" tIns="0" rIns="0" bIns="0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12331700" y="9220200"/>
            <a:ext cx="3175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solidFill>
                  <a:schemeClr val="accent1">
                    <a:hueOff val="54751"/>
                    <a:satOff val="-1697"/>
                    <a:lumOff val="-18038"/>
                  </a:scheme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28" strike="noStrike" sz="6400" u="none">
          <a:ln>
            <a:noFill/>
          </a:ln>
          <a:solidFill>
            <a:schemeClr val="accent1">
              <a:hueOff val="54751"/>
              <a:satOff val="-1697"/>
              <a:lumOff val="-18038"/>
            </a:schemeClr>
          </a:solidFill>
          <a:uFillTx/>
          <a:latin typeface="+mn-lt"/>
          <a:ea typeface="+mn-ea"/>
          <a:cs typeface="+mn-cs"/>
          <a:sym typeface="Didot"/>
        </a:defRPr>
      </a:lvl9pPr>
    </p:titleStyle>
    <p:bodyStyle>
      <a:lvl1pPr marL="508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7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chemeClr val="accent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8.3 Preparation of salts </a:t>
            </a:r>
          </a:p>
        </p:txBody>
      </p:sp>
      <p:sp>
        <p:nvSpPr>
          <p:cNvPr id="152" name="Shape 15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defTabSz="525779">
              <a:spcBef>
                <a:spcPts val="3700"/>
              </a:spcBef>
              <a:defRPr sz="3420"/>
            </a:pPr>
            <a:r>
              <a:rPr b="1"/>
              <a:t>Demonstrate knowledge and understanding of preparation, separation and purification of salts </a:t>
            </a:r>
            <a:r>
              <a:t>as examples of some of the techniques specified in section 2.2.2 and the reactions specified in section 8.1 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rPr b="1"/>
              <a:t>	Demonstrating knowledge and understanding of the preparation of insoluble salts by precipitation</a:t>
            </a:r>
            <a:r>
              <a:t> </a:t>
            </a:r>
          </a:p>
          <a:p>
            <a:pPr marL="457200" indent="-457200" defTabSz="525779">
              <a:spcBef>
                <a:spcPts val="3700"/>
              </a:spcBef>
              <a:defRPr sz="3420"/>
            </a:pPr>
            <a:r>
              <a:t>	</a:t>
            </a:r>
            <a:r>
              <a:rPr b="1"/>
              <a:t>Suggest a method of making a given salt from a suitable starting material</a:t>
            </a:r>
            <a:r>
              <a:t>, given appropriate information </a:t>
            </a:r>
            <a:b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183436">
              <a:defRPr sz="5642"/>
            </a:lvl1pPr>
          </a:lstStyle>
          <a:p>
            <a:pPr/>
            <a:r>
              <a:t>Equipment for acid/alkali neutralisation</a:t>
            </a:r>
          </a:p>
        </p:txBody>
      </p:sp>
      <p:pic>
        <p:nvPicPr>
          <p:cNvPr id="181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96712" y="2275839"/>
            <a:ext cx="4182745" cy="64369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salts 3: acid and base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650239" y="2275840"/>
            <a:ext cx="8369243" cy="6436926"/>
          </a:xfrm>
          <a:prstGeom prst="rect">
            <a:avLst/>
          </a:prstGeom>
        </p:spPr>
        <p:txBody>
          <a:bodyPr/>
          <a:lstStyle/>
          <a:p>
            <a:pPr marL="472965" indent="-472965">
              <a:lnSpc>
                <a:spcPct val="80000"/>
              </a:lnSpc>
              <a:spcBef>
                <a:spcPts val="900"/>
              </a:spcBef>
              <a:defRPr sz="4000"/>
            </a:pPr>
            <a:r>
              <a:t>Here an insoluble base such as copper oxide or magnesium oxide reacts with an acid, also neutralising it. </a:t>
            </a:r>
          </a:p>
          <a:p>
            <a:pPr marL="472965" indent="-472965">
              <a:lnSpc>
                <a:spcPct val="80000"/>
              </a:lnSpc>
              <a:spcBef>
                <a:spcPts val="900"/>
              </a:spcBef>
              <a:defRPr sz="4000"/>
            </a:pPr>
            <a:r>
              <a:t>This is the technique we used with copper sulfate.</a:t>
            </a:r>
          </a:p>
          <a:p>
            <a:pPr marL="472965" indent="-472965">
              <a:lnSpc>
                <a:spcPct val="80000"/>
              </a:lnSpc>
              <a:spcBef>
                <a:spcPts val="900"/>
              </a:spcBef>
              <a:defRPr sz="4000"/>
            </a:pPr>
            <a:r>
              <a:t>The base is added to the acid until no more will react and the excess solid is filtered off.</a:t>
            </a:r>
          </a:p>
          <a:p>
            <a:pPr marL="472965" indent="-472965">
              <a:lnSpc>
                <a:spcPct val="80000"/>
              </a:lnSpc>
              <a:spcBef>
                <a:spcPts val="900"/>
              </a:spcBef>
              <a:defRPr sz="4000"/>
            </a:pPr>
            <a:r>
              <a:t>The solution can be left to crystallise</a:t>
            </a:r>
          </a:p>
        </p:txBody>
      </p:sp>
      <p:pic>
        <p:nvPicPr>
          <p:cNvPr id="185" name="image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9061" y="2766955"/>
            <a:ext cx="2885500" cy="3912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44665" y="7407361"/>
            <a:ext cx="2004851" cy="1917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8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9955" y="-1"/>
            <a:ext cx="7203564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salts 4: carbonates</a:t>
            </a:r>
          </a:p>
        </p:txBody>
      </p:sp>
      <p:sp>
        <p:nvSpPr>
          <p:cNvPr id="191" name="Shape 191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Carbonates are also insoluble solids that react with acid to produce a salt, water and also carbon dioxide. 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CaCO</a:t>
            </a:r>
            <a:r>
              <a:rPr baseline="-19818"/>
              <a:t>3</a:t>
            </a:r>
            <a:r>
              <a:t> + H</a:t>
            </a:r>
            <a:r>
              <a:rPr baseline="-19818"/>
              <a:t>2</a:t>
            </a:r>
            <a:r>
              <a:t>SO</a:t>
            </a:r>
            <a:r>
              <a:rPr baseline="-19818"/>
              <a:t>4</a:t>
            </a:r>
            <a:r>
              <a:t> -&gt; CaSO</a:t>
            </a:r>
            <a:r>
              <a:rPr baseline="-19818"/>
              <a:t>4</a:t>
            </a:r>
            <a:r>
              <a:t> + CO</a:t>
            </a:r>
            <a:r>
              <a:rPr baseline="-19818"/>
              <a:t>2</a:t>
            </a:r>
            <a:r>
              <a:t> + H</a:t>
            </a:r>
            <a:r>
              <a:rPr baseline="-19818"/>
              <a:t>2</a:t>
            </a:r>
            <a:r>
              <a:t>O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Linked in</a:t>
            </a:r>
          </a:p>
        </p:txBody>
      </p:sp>
      <p:sp>
        <p:nvSpPr>
          <p:cNvPr id="194" name="Shape 194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/>
            <a:r>
              <a:t>Can you use your knowledge of carbonates with acids and your knowledge of limestone to explain this:</a:t>
            </a:r>
          </a:p>
        </p:txBody>
      </p:sp>
      <p:pic>
        <p:nvPicPr>
          <p:cNvPr id="195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81991" y="3991698"/>
            <a:ext cx="4083521" cy="50278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2: making insoluble salts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/>
            <a:r>
              <a:t>Insoluble salts can be made by mixing appropriate solutions of ions so that a precipitate is formed. </a:t>
            </a:r>
          </a:p>
          <a:p>
            <a:pPr/>
          </a:p>
          <a:p>
            <a:pPr/>
            <a:r>
              <a:t>Eg</a:t>
            </a:r>
          </a:p>
          <a:p>
            <a:pPr/>
          </a:p>
          <a:p>
            <a:pPr marL="0" indent="0">
              <a:buSzTx/>
              <a:buNone/>
            </a:pPr>
            <a:r>
              <a:t>BaCl</a:t>
            </a:r>
            <a:r>
              <a:rPr baseline="-19818"/>
              <a:t>2</a:t>
            </a:r>
            <a:r>
              <a:t> (aq) + Na</a:t>
            </a:r>
            <a:r>
              <a:rPr baseline="-19818"/>
              <a:t>2</a:t>
            </a:r>
            <a:r>
              <a:t>SO</a:t>
            </a:r>
            <a:r>
              <a:rPr baseline="-19818"/>
              <a:t>4</a:t>
            </a:r>
            <a:r>
              <a:t>(aq) -&gt; BaSO</a:t>
            </a:r>
            <a:r>
              <a:rPr baseline="-19818"/>
              <a:t>4</a:t>
            </a:r>
            <a:r>
              <a:t> (s) + 2NaCl (aq)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742" y="-1"/>
            <a:ext cx="11962188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is a precipitate?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/>
            <a:r>
              <a:t>This is a solid formed, suspended in a solution</a:t>
            </a:r>
          </a:p>
        </p:txBody>
      </p:sp>
      <p:pic>
        <p:nvPicPr>
          <p:cNvPr id="204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0001" y="3310630"/>
            <a:ext cx="4049853" cy="5302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0451" y="3310630"/>
            <a:ext cx="3973690" cy="4136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Barium salts</a:t>
            </a:r>
          </a:p>
        </p:txBody>
      </p:sp>
      <p:sp>
        <p:nvSpPr>
          <p:cNvPr id="208" name="Shape 208"/>
          <p:cNvSpPr/>
          <p:nvPr>
            <p:ph type="body" idx="1"/>
          </p:nvPr>
        </p:nvSpPr>
        <p:spPr>
          <a:xfrm>
            <a:off x="650241" y="2275840"/>
            <a:ext cx="8330936" cy="6436926"/>
          </a:xfrm>
          <a:prstGeom prst="rect">
            <a:avLst/>
          </a:prstGeom>
        </p:spPr>
        <p:txBody>
          <a:bodyPr/>
          <a:lstStyle/>
          <a:p>
            <a:pPr/>
            <a:r>
              <a:t>All barium salts are toxic they are harmful when they dissolve in your stomach and travel around the body.</a:t>
            </a:r>
          </a:p>
          <a:p>
            <a:pPr/>
            <a:r>
              <a:t>Why do you think a barium meal does not kill you but can be used in hospitals to add detail to x-rays of soft tissue?</a:t>
            </a:r>
          </a:p>
        </p:txBody>
      </p:sp>
      <p:pic>
        <p:nvPicPr>
          <p:cNvPr id="209" name="image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81174" y="2637084"/>
            <a:ext cx="3666632" cy="44794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Ammonia</a:t>
            </a:r>
          </a:p>
        </p:txBody>
      </p:sp>
      <p:sp>
        <p:nvSpPr>
          <p:cNvPr id="212" name="Shape 212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0" indent="0" defTabSz="1287475">
              <a:buSzTx/>
              <a:buNone/>
              <a:defRPr sz="4356"/>
            </a:pPr>
            <a:r>
              <a:t>Ammonia dissolves in water and the following reaction occurs:</a:t>
            </a:r>
          </a:p>
          <a:p>
            <a:pPr marL="0" indent="0" defTabSz="1287475">
              <a:buSzTx/>
              <a:buNone/>
              <a:defRPr sz="4356"/>
            </a:pPr>
          </a:p>
          <a:p>
            <a:pPr marL="0" indent="0" defTabSz="1287475">
              <a:buSzTx/>
              <a:buNone/>
              <a:defRPr sz="4356"/>
            </a:pPr>
            <a:r>
              <a:t>NH</a:t>
            </a:r>
            <a:r>
              <a:rPr baseline="-19957"/>
              <a:t>3</a:t>
            </a:r>
            <a:r>
              <a:t>(l) + H</a:t>
            </a:r>
            <a:r>
              <a:rPr baseline="-19957"/>
              <a:t>2</a:t>
            </a:r>
            <a:r>
              <a:t>O(l) -&gt; NH</a:t>
            </a:r>
            <a:r>
              <a:rPr baseline="-19957"/>
              <a:t>4</a:t>
            </a:r>
            <a:r>
              <a:rPr baseline="30530"/>
              <a:t>+</a:t>
            </a:r>
            <a:r>
              <a:t>(aq)</a:t>
            </a:r>
            <a:r>
              <a:rPr baseline="30530"/>
              <a:t> </a:t>
            </a:r>
            <a:r>
              <a:t>+</a:t>
            </a:r>
            <a:r>
              <a:rPr baseline="30530"/>
              <a:t> </a:t>
            </a:r>
            <a:r>
              <a:t>OH</a:t>
            </a:r>
            <a:r>
              <a:rPr baseline="30530"/>
              <a:t>-</a:t>
            </a:r>
            <a:r>
              <a:t>(aq)</a:t>
            </a:r>
          </a:p>
          <a:p>
            <a:pPr marL="0" indent="0" defTabSz="1287475">
              <a:buSzTx/>
              <a:buNone/>
              <a:defRPr sz="4356"/>
            </a:pPr>
          </a:p>
          <a:p>
            <a:pPr marL="0" indent="0" defTabSz="1287475">
              <a:buSzTx/>
              <a:buNone/>
              <a:defRPr sz="4356"/>
            </a:pPr>
            <a:r>
              <a:t>What pH do you think this solution would have?</a:t>
            </a:r>
          </a:p>
          <a:p>
            <a:pPr marL="0" indent="0" defTabSz="1287475">
              <a:buSzTx/>
              <a:buNone/>
              <a:defRPr sz="4356"/>
            </a:pPr>
          </a:p>
          <a:p>
            <a:pPr marL="0" indent="0" defTabSz="1287475">
              <a:buSzTx/>
              <a:buNone/>
              <a:defRPr sz="4356"/>
            </a:pPr>
            <a:r>
              <a:t>High pH eg 9/10 because this is an alkali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1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Mini test – write the formulae for</a:t>
            </a:r>
          </a:p>
        </p:txBody>
      </p:sp>
      <p:sp>
        <p:nvSpPr>
          <p:cNvPr id="155" name="Shape 155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Nitric acid</a:t>
            </a:r>
          </a:p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Hydrochloric acid</a:t>
            </a:r>
          </a:p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Sulfuric acid</a:t>
            </a:r>
          </a:p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Copper oxide</a:t>
            </a:r>
          </a:p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Potassium nitrate</a:t>
            </a:r>
          </a:p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Lithium hydroxide</a:t>
            </a:r>
          </a:p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Water</a:t>
            </a:r>
          </a:p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Carbon dioxide</a:t>
            </a:r>
          </a:p>
          <a:p>
            <a:pPr marL="709448" indent="-709448">
              <a:lnSpc>
                <a:spcPct val="80000"/>
              </a:lnSpc>
              <a:spcBef>
                <a:spcPts val="900"/>
              </a:spcBef>
              <a:buAutoNum type="arabicPeriod" startAt="1"/>
              <a:defRPr sz="4000"/>
            </a:pPr>
            <a:r>
              <a:t>Calcium carbonate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Fertilisers</a:t>
            </a:r>
          </a:p>
        </p:txBody>
      </p:sp>
      <p:sp>
        <p:nvSpPr>
          <p:cNvPr id="215" name="Shape 215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/>
            <a:r>
              <a:t>When ammonia reacts with acids it forms salts such as ammonium chloride, ammonium nitrate, ammonium sulfate.</a:t>
            </a:r>
          </a:p>
          <a:p>
            <a:pPr/>
            <a:r>
              <a:t>These salts are important fertilisers.</a:t>
            </a:r>
          </a:p>
        </p:txBody>
      </p:sp>
      <p:pic>
        <p:nvPicPr>
          <p:cNvPr id="216" name="image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68003" y="5370699"/>
            <a:ext cx="5858599" cy="36719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half" idx="1"/>
          </p:nvPr>
        </p:nvSpPr>
        <p:spPr>
          <a:xfrm>
            <a:off x="355600" y="6342729"/>
            <a:ext cx="12293600" cy="296637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0" name="Screen Shot 2016-01-16 at 22.24.3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6978" y="2530847"/>
            <a:ext cx="13218756" cy="37739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half" idx="1"/>
          </p:nvPr>
        </p:nvSpPr>
        <p:spPr>
          <a:xfrm>
            <a:off x="355600" y="7130922"/>
            <a:ext cx="12293600" cy="21781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4" name="Screen Shot 2016-01-16 at 22.24.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371" y="2763650"/>
            <a:ext cx="12976058" cy="422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half" idx="1"/>
          </p:nvPr>
        </p:nvSpPr>
        <p:spPr>
          <a:xfrm>
            <a:off x="355600" y="6028593"/>
            <a:ext cx="12293600" cy="328050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8" name="Screen Shot 2016-01-16 at 22.24.5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7196" y="2736850"/>
            <a:ext cx="12750408" cy="32805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1" name="Shape 231"/>
          <p:cNvSpPr/>
          <p:nvPr>
            <p:ph type="body" sz="half" idx="1"/>
          </p:nvPr>
        </p:nvSpPr>
        <p:spPr>
          <a:xfrm>
            <a:off x="355600" y="6839024"/>
            <a:ext cx="12293600" cy="2470077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2" name="Screen Shot 2016-01-16 at 22.25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952" y="2550962"/>
            <a:ext cx="12860496" cy="4226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type="title"/>
          </p:nvPr>
        </p:nvSpPr>
        <p:spPr>
          <a:xfrm>
            <a:off x="650239" y="390594"/>
            <a:ext cx="11704322" cy="2967671"/>
          </a:xfrm>
          <a:prstGeom prst="rect">
            <a:avLst/>
          </a:prstGeom>
        </p:spPr>
        <p:txBody>
          <a:bodyPr/>
          <a:lstStyle/>
          <a:p>
            <a:pPr defTabSz="1261465">
              <a:defRPr sz="6014"/>
            </a:pPr>
            <a:r>
              <a:t>What acid would you need…to make the following salts?</a:t>
            </a:r>
            <a:br/>
          </a:p>
        </p:txBody>
      </p:sp>
      <p:sp>
        <p:nvSpPr>
          <p:cNvPr id="158" name="Shape 158"/>
          <p:cNvSpPr/>
          <p:nvPr>
            <p:ph type="body" idx="1"/>
          </p:nvPr>
        </p:nvSpPr>
        <p:spPr>
          <a:xfrm>
            <a:off x="650239" y="3549076"/>
            <a:ext cx="11704322" cy="5163690"/>
          </a:xfrm>
          <a:prstGeom prst="rect">
            <a:avLst/>
          </a:prstGeom>
        </p:spPr>
        <p:txBody>
          <a:bodyPr/>
          <a:lstStyle/>
          <a:p>
            <a:pPr marL="707231" indent="-707231">
              <a:buAutoNum type="arabicPeriod" startAt="1"/>
            </a:pPr>
            <a:r>
              <a:t>copper sulfate</a:t>
            </a:r>
          </a:p>
          <a:p>
            <a:pPr marL="707231" indent="-707231">
              <a:buAutoNum type="arabicPeriod" startAt="1"/>
            </a:pPr>
            <a:r>
              <a:t>sodium nitrate</a:t>
            </a:r>
          </a:p>
          <a:p>
            <a:pPr marL="707231" indent="-707231">
              <a:buAutoNum type="arabicPeriod" startAt="1"/>
            </a:pPr>
            <a:r>
              <a:t>calcium chloride</a:t>
            </a:r>
          </a:p>
          <a:p>
            <a:pPr marL="707231" indent="-707231">
              <a:buAutoNum type="arabicPeriod" startAt="1"/>
            </a:pPr>
            <a:r>
              <a:t>sodium ethanoate.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title"/>
          </p:nvPr>
        </p:nvSpPr>
        <p:spPr>
          <a:xfrm>
            <a:off x="650239" y="390596"/>
            <a:ext cx="11704322" cy="2904068"/>
          </a:xfrm>
          <a:prstGeom prst="rect">
            <a:avLst/>
          </a:prstGeom>
        </p:spPr>
        <p:txBody>
          <a:bodyPr/>
          <a:lstStyle/>
          <a:p>
            <a:pPr>
              <a:defRPr sz="5400"/>
            </a:pPr>
            <a:r>
              <a:t>What alkali or base would you need. …to react with sulfuric acid to make:</a:t>
            </a:r>
            <a:br/>
          </a:p>
        </p:txBody>
      </p:sp>
      <p:sp>
        <p:nvSpPr>
          <p:cNvPr id="161" name="Shape 161"/>
          <p:cNvSpPr/>
          <p:nvPr>
            <p:ph type="body" idx="1"/>
          </p:nvPr>
        </p:nvSpPr>
        <p:spPr>
          <a:xfrm>
            <a:off x="650239" y="3625400"/>
            <a:ext cx="11704322" cy="5087366"/>
          </a:xfrm>
          <a:prstGeom prst="rect">
            <a:avLst/>
          </a:prstGeom>
        </p:spPr>
        <p:txBody>
          <a:bodyPr/>
          <a:lstStyle/>
          <a:p>
            <a:pPr marL="707231" indent="-707231">
              <a:buAutoNum type="arabicParenR" startAt="1"/>
            </a:pPr>
            <a:r>
              <a:t>Lithium sulfate</a:t>
            </a:r>
          </a:p>
          <a:p>
            <a:pPr marL="707231" indent="-707231">
              <a:buAutoNum type="arabicParenR" startAt="1"/>
            </a:pPr>
            <a:r>
              <a:t>Calcium sulfate</a:t>
            </a:r>
          </a:p>
          <a:p>
            <a:pPr marL="707231" indent="-707231">
              <a:buAutoNum type="arabicParenR" startAt="1"/>
            </a:pPr>
            <a:r>
              <a:t>Copper sulfate</a:t>
            </a:r>
          </a:p>
          <a:p>
            <a:pPr marL="707231" indent="-707231">
              <a:buAutoNum type="arabicParenR" startAt="1"/>
            </a:pPr>
            <a:r>
              <a:t>Magnesium sulfate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1 - soluble salts</a:t>
            </a:r>
          </a:p>
        </p:txBody>
      </p:sp>
      <p:sp>
        <p:nvSpPr>
          <p:cNvPr id="164" name="Shape 164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/>
            <a:r>
              <a:t>To make a soluble salt we replace the H</a:t>
            </a:r>
            <a:r>
              <a:rPr baseline="30545"/>
              <a:t>+</a:t>
            </a:r>
            <a:r>
              <a:t> in an acid with a metal ion. </a:t>
            </a:r>
          </a:p>
          <a:p>
            <a:pPr/>
            <a:r>
              <a:t>eg HCl (acid) NaCl (salt)</a:t>
            </a:r>
          </a:p>
          <a:p>
            <a:pPr/>
            <a:r>
              <a:t>The most appropriate method to make these is to react the acid with:</a:t>
            </a:r>
          </a:p>
          <a:p>
            <a:pPr lvl="1" marL="845003" indent="-387803">
              <a:spcBef>
                <a:spcPts val="900"/>
              </a:spcBef>
              <a:defRPr sz="3800"/>
            </a:pPr>
            <a:r>
              <a:t>the metal itself</a:t>
            </a:r>
          </a:p>
          <a:p>
            <a:pPr lvl="1" marL="845003" indent="-387803">
              <a:spcBef>
                <a:spcPts val="900"/>
              </a:spcBef>
              <a:defRPr sz="3800"/>
            </a:pPr>
            <a:r>
              <a:t>an alkali (such as a hydroxide)</a:t>
            </a:r>
          </a:p>
          <a:p>
            <a:pPr lvl="1" marL="845003" indent="-387803">
              <a:spcBef>
                <a:spcPts val="900"/>
              </a:spcBef>
              <a:defRPr sz="3800"/>
            </a:pPr>
            <a:r>
              <a:t>a base (such as an oxide or carbonate)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 1 - Metal and Acid</a:t>
            </a:r>
          </a:p>
        </p:txBody>
      </p:sp>
      <p:sp>
        <p:nvSpPr>
          <p:cNvPr id="167" name="Shape 167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This is a direct method for producing a salt.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However – not all metals are suitable.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</p:txBody>
      </p:sp>
      <p:sp>
        <p:nvSpPr>
          <p:cNvPr id="170" name="Shape 170"/>
          <p:cNvSpPr/>
          <p:nvPr>
            <p:ph type="body" sz="half" idx="1"/>
          </p:nvPr>
        </p:nvSpPr>
        <p:spPr>
          <a:xfrm>
            <a:off x="650239" y="2275840"/>
            <a:ext cx="6309147" cy="6436926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900"/>
              </a:spcBef>
              <a:buSzTx/>
              <a:buNone/>
              <a:defRPr sz="4000"/>
            </a:pPr>
            <a:r>
              <a:t>Mg + 2HCl -&gt; MgCl</a:t>
            </a:r>
            <a:r>
              <a:rPr baseline="-19775"/>
              <a:t>2</a:t>
            </a:r>
            <a:r>
              <a:t> + H</a:t>
            </a:r>
            <a:r>
              <a:rPr baseline="-19775"/>
              <a:t>2</a:t>
            </a:r>
          </a:p>
          <a:p>
            <a:pPr marL="0" indent="0">
              <a:lnSpc>
                <a:spcPct val="90000"/>
              </a:lnSpc>
              <a:spcBef>
                <a:spcPts val="900"/>
              </a:spcBef>
              <a:buSzTx/>
              <a:buNone/>
              <a:defRPr baseline="-19775" sz="4000"/>
            </a:pPr>
          </a:p>
          <a:p>
            <a:pPr marL="0" indent="0">
              <a:lnSpc>
                <a:spcPct val="90000"/>
              </a:lnSpc>
              <a:spcBef>
                <a:spcPts val="900"/>
              </a:spcBef>
              <a:buSzTx/>
              <a:buNone/>
              <a:defRPr sz="4000"/>
            </a:pPr>
            <a:r>
              <a:t>Ca + H</a:t>
            </a:r>
            <a:r>
              <a:rPr baseline="-19775"/>
              <a:t>2</a:t>
            </a:r>
            <a:r>
              <a:t>SO</a:t>
            </a:r>
            <a:r>
              <a:rPr baseline="-19775"/>
              <a:t>4</a:t>
            </a:r>
            <a:r>
              <a:t> -&gt; CuSO</a:t>
            </a:r>
            <a:r>
              <a:rPr baseline="-19775"/>
              <a:t>4</a:t>
            </a:r>
            <a:r>
              <a:t> + H</a:t>
            </a:r>
            <a:r>
              <a:rPr baseline="-19775"/>
              <a:t>2</a:t>
            </a:r>
          </a:p>
          <a:p>
            <a:pPr marL="0" indent="0">
              <a:lnSpc>
                <a:spcPct val="90000"/>
              </a:lnSpc>
              <a:spcBef>
                <a:spcPts val="900"/>
              </a:spcBef>
              <a:buSzTx/>
              <a:buNone/>
              <a:defRPr baseline="-19775" sz="4000"/>
            </a:pPr>
          </a:p>
          <a:p>
            <a:pPr marL="0" indent="0">
              <a:lnSpc>
                <a:spcPct val="90000"/>
              </a:lnSpc>
              <a:spcBef>
                <a:spcPts val="900"/>
              </a:spcBef>
              <a:buSzTx/>
              <a:buNone/>
              <a:defRPr sz="4000"/>
            </a:pPr>
            <a:r>
              <a:t>Hinge question:</a:t>
            </a:r>
          </a:p>
          <a:p>
            <a:pPr marL="0" indent="0">
              <a:lnSpc>
                <a:spcPct val="90000"/>
              </a:lnSpc>
              <a:spcBef>
                <a:spcPts val="900"/>
              </a:spcBef>
              <a:buSzTx/>
              <a:buNone/>
              <a:defRPr sz="4000"/>
            </a:pPr>
            <a:r>
              <a:t>Can you write a sentence to explain why we could NOT make sodium chloride or copper chloride this way?</a:t>
            </a:r>
          </a:p>
        </p:txBody>
      </p:sp>
      <p:pic>
        <p:nvPicPr>
          <p:cNvPr id="171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59385" y="2172960"/>
            <a:ext cx="4298810" cy="63217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Class="entr" nodeType="after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17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Take-away tip</a:t>
            </a:r>
          </a:p>
        </p:txBody>
      </p:sp>
      <p:sp>
        <p:nvSpPr>
          <p:cNvPr id="174" name="Shape 174"/>
          <p:cNvSpPr/>
          <p:nvPr>
            <p:ph type="body" idx="1"/>
          </p:nvPr>
        </p:nvSpPr>
        <p:spPr>
          <a:xfrm>
            <a:off x="650239" y="2275840"/>
            <a:ext cx="11704322" cy="6436926"/>
          </a:xfrm>
          <a:prstGeom prst="rect">
            <a:avLst/>
          </a:prstGeom>
        </p:spPr>
        <p:txBody>
          <a:bodyPr/>
          <a:lstStyle/>
          <a:p>
            <a:pPr/>
            <a:r>
              <a:t>The reason you cannot make all salts this way is because:</a:t>
            </a:r>
          </a:p>
          <a:p>
            <a:pPr/>
            <a:r>
              <a:t>Some metals are too reactive AND</a:t>
            </a:r>
          </a:p>
          <a:p>
            <a:pPr/>
            <a:r>
              <a:t>Others are not reactive enough.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Making salts 2: Acid and Alkali</a:t>
            </a:r>
          </a:p>
        </p:txBody>
      </p:sp>
      <p:sp>
        <p:nvSpPr>
          <p:cNvPr id="177" name="Shape 177"/>
          <p:cNvSpPr/>
          <p:nvPr>
            <p:ph type="body" idx="1"/>
          </p:nvPr>
        </p:nvSpPr>
        <p:spPr>
          <a:xfrm>
            <a:off x="650239" y="2275840"/>
            <a:ext cx="9146587" cy="6436926"/>
          </a:xfrm>
          <a:prstGeom prst="rect">
            <a:avLst/>
          </a:prstGeom>
        </p:spPr>
        <p:txBody>
          <a:bodyPr/>
          <a:lstStyle/>
          <a:p>
            <a:pPr/>
            <a:r>
              <a:t>During a neutralisation reaction acids are neutralised by alkalis to produce a salt and water.</a:t>
            </a:r>
          </a:p>
          <a:p>
            <a:pPr/>
            <a:r>
              <a:t>An indicator such as universal indicator, or a pH probe, can be used to show when the acid and alkali have reacted completely.</a:t>
            </a:r>
          </a:p>
        </p:txBody>
      </p:sp>
      <p:pic>
        <p:nvPicPr>
          <p:cNvPr id="17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859357" y="2730469"/>
            <a:ext cx="3297844" cy="3389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324863"/>
      </a:dk1>
      <a:lt1>
        <a:srgbClr val="634D31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4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Editorial">
  <a:themeElements>
    <a:clrScheme name="Editorial">
      <a:dk1>
        <a:srgbClr val="000000"/>
      </a:dk1>
      <a:lt1>
        <a:srgbClr val="FFFFFF"/>
      </a:lt1>
      <a:dk2>
        <a:srgbClr val="615F5C"/>
      </a:dk2>
      <a:lt2>
        <a:srgbClr val="D6D3CB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Didot"/>
        <a:ea typeface="Didot"/>
        <a:cs typeface="Didot"/>
      </a:majorFont>
      <a:minorFont>
        <a:latin typeface="Didot"/>
        <a:ea typeface="Didot"/>
        <a:cs typeface="Didot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>
              <a:hueOff val="109194"/>
              <a:satOff val="-4874"/>
              <a:lumOff val="12971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24863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