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-1" y="-1"/>
            <a:ext cx="13007059" cy="9751344"/>
            <a:chOff x="0" y="0"/>
            <a:chExt cx="13007057" cy="9751342"/>
          </a:xfrm>
        </p:grpSpPr>
        <p:sp>
          <p:nvSpPr>
            <p:cNvPr id="142" name="Shape 142"/>
            <p:cNvSpPr/>
            <p:nvPr/>
          </p:nvSpPr>
          <p:spPr>
            <a:xfrm>
              <a:off x="0" y="27093"/>
              <a:ext cx="13000285" cy="73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36408" y="0"/>
              <a:ext cx="12663877" cy="73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7750950"/>
              <a:ext cx="9116907" cy="43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9116907" y="8076071"/>
              <a:ext cx="3883378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8412480"/>
              <a:ext cx="10801210" cy="74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801208" y="8358293"/>
              <a:ext cx="2199077" cy="2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8170898" y="8613422"/>
              <a:ext cx="4829387" cy="44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965635"/>
              <a:ext cx="8170898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34560" y="9128195"/>
              <a:ext cx="5676054" cy="6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30364" y="8735342"/>
              <a:ext cx="3169921" cy="8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356622" y="7114258"/>
              <a:ext cx="1643663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355058"/>
              <a:ext cx="11356623" cy="377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356622" y="6883964"/>
              <a:ext cx="1643663" cy="71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068124"/>
              <a:ext cx="11356623" cy="49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79342" y="0"/>
              <a:ext cx="7132321" cy="61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271022" y="6100515"/>
              <a:ext cx="729263" cy="6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2365849" y="5843129"/>
              <a:ext cx="634436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40586" y="0"/>
              <a:ext cx="7042010" cy="604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2702258" y="5721208"/>
              <a:ext cx="298027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026204" y="0"/>
              <a:ext cx="5676054" cy="57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875129" y="0"/>
              <a:ext cx="4962597" cy="559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810631" y="5585742"/>
              <a:ext cx="189654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2650329" y="1919111"/>
              <a:ext cx="349956" cy="11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530471" y="0"/>
              <a:ext cx="1293708" cy="23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216835" y="0"/>
              <a:ext cx="769903" cy="17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64817" y="1474328"/>
              <a:ext cx="135468" cy="70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515" y="3614702"/>
              <a:ext cx="12986739" cy="42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2988995" y="786158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15" y="4858737"/>
              <a:ext cx="12986739" cy="30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15" y="7172959"/>
              <a:ext cx="12986739" cy="9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928337" y="0"/>
              <a:ext cx="10062917" cy="71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498080" y="0"/>
              <a:ext cx="5493174" cy="590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918222" y="0"/>
              <a:ext cx="4073032" cy="55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0202898" y="0"/>
              <a:ext cx="2788356" cy="468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598008" y="0"/>
              <a:ext cx="2393246" cy="437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45991" y="0"/>
              <a:ext cx="1745263" cy="33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-1" y="3684693"/>
              <a:ext cx="13000286" cy="4194952"/>
              <a:chOff x="0" y="0"/>
              <a:chExt cx="13000285" cy="4194951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1" y="0"/>
                <a:ext cx="8286046" cy="296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231858" y="2625795"/>
                <a:ext cx="4768427" cy="1569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82" name="Shape 182"/>
          <p:cNvSpPr/>
          <p:nvPr>
            <p:ph type="title"/>
          </p:nvPr>
        </p:nvSpPr>
        <p:spPr>
          <a:xfrm>
            <a:off x="650239" y="2275839"/>
            <a:ext cx="11704322" cy="260096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11985791" y="9178079"/>
            <a:ext cx="368769" cy="352002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7E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Combustion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	Name the common pollutants in the air	</a:t>
            </a:r>
          </a:p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State the source of each of these pollutants.</a:t>
            </a:r>
          </a:p>
          <a:p>
            <a:pPr marL="508000" indent="-508000">
              <a:buClr>
                <a:srgbClr val="5C86B9"/>
              </a:buClr>
              <a:buSzPct val="70000"/>
              <a:buFont typeface="Zapf Dingbats"/>
              <a:buChar char="✤"/>
              <a:defRPr sz="3800">
                <a:latin typeface="Palatino"/>
                <a:ea typeface="Palatino"/>
                <a:cs typeface="Palatino"/>
                <a:sym typeface="Palatino"/>
              </a:defRPr>
            </a:pPr>
            <a:r>
              <a:t>	Describe and explain the presence of oxides of nitrogen in car engines and their catalytic removal.</a:t>
            </a:r>
          </a:p>
        </p:txBody>
      </p:sp>
      <p:sp>
        <p:nvSpPr>
          <p:cNvPr id="213" name="Shape 213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14" name="Shape 214"/>
          <p:cNvSpPr/>
          <p:nvPr/>
        </p:nvSpPr>
        <p:spPr>
          <a:xfrm>
            <a:off x="-101058" y="9132649"/>
            <a:ext cx="22238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21</a:t>
            </a:r>
          </a:p>
        </p:txBody>
      </p:sp>
      <p:sp>
        <p:nvSpPr>
          <p:cNvPr id="215" name="Shape 215"/>
          <p:cNvSpPr/>
          <p:nvPr/>
        </p:nvSpPr>
        <p:spPr>
          <a:xfrm>
            <a:off x="9630333" y="325534"/>
            <a:ext cx="3226512" cy="1276276"/>
          </a:xfrm>
          <a:prstGeom prst="roundRect">
            <a:avLst>
              <a:gd name="adj" fmla="val 15000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Low/Medium Objectives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For 5 lesson block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985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0" name="Shape 2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08585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008701" y="196763"/>
            <a:ext cx="50022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Molecular formula</a:t>
            </a:r>
          </a:p>
        </p:txBody>
      </p:sp>
      <p:grpSp>
        <p:nvGrpSpPr>
          <p:cNvPr id="297" name="Group 297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294" name="Shape 294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298" name="Shape 298"/>
          <p:cNvSpPr/>
          <p:nvPr/>
        </p:nvSpPr>
        <p:spPr>
          <a:xfrm>
            <a:off x="6019670" y="1762838"/>
            <a:ext cx="6705712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molecular formula tells us how many atoms are in a compound.</a:t>
            </a:r>
          </a:p>
        </p:txBody>
      </p:sp>
      <p:sp>
        <p:nvSpPr>
          <p:cNvPr id="299" name="Shape 299"/>
          <p:cNvSpPr/>
          <p:nvPr/>
        </p:nvSpPr>
        <p:spPr>
          <a:xfrm>
            <a:off x="6019670" y="3933952"/>
            <a:ext cx="6705712" cy="188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 this molecule are 2 atoms of hydrogen (H) and one atom of oxygen (O)</a:t>
            </a:r>
          </a:p>
        </p:txBody>
      </p:sp>
      <p:sp>
        <p:nvSpPr>
          <p:cNvPr id="300" name="Shape 300"/>
          <p:cNvSpPr/>
          <p:nvPr/>
        </p:nvSpPr>
        <p:spPr>
          <a:xfrm>
            <a:off x="6019670" y="6348383"/>
            <a:ext cx="6705712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We write this as 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01" name="Shape 301"/>
          <p:cNvSpPr/>
          <p:nvPr/>
        </p:nvSpPr>
        <p:spPr>
          <a:xfrm flipV="1">
            <a:off x="9012575" y="6949954"/>
            <a:ext cx="1935545" cy="10809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2" name="Shape 302"/>
          <p:cNvSpPr/>
          <p:nvPr/>
        </p:nvSpPr>
        <p:spPr>
          <a:xfrm>
            <a:off x="4875893" y="8068565"/>
            <a:ext cx="670571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this number </a:t>
            </a:r>
            <a:r>
              <a:rPr u="sng"/>
              <a:t>has</a:t>
            </a:r>
            <a:r>
              <a:t> to be small</a:t>
            </a:r>
          </a:p>
        </p:txBody>
      </p:sp>
      <p:sp>
        <p:nvSpPr>
          <p:cNvPr id="303" name="Shape 303"/>
          <p:cNvSpPr/>
          <p:nvPr/>
        </p:nvSpPr>
        <p:spPr>
          <a:xfrm>
            <a:off x="9711918" y="247563"/>
            <a:ext cx="28572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REMINDER!!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906861" y="1323337"/>
            <a:ext cx="4454109" cy="3482174"/>
            <a:chOff x="0" y="0"/>
            <a:chExt cx="4454107" cy="3482173"/>
          </a:xfrm>
        </p:grpSpPr>
        <p:sp>
          <p:nvSpPr>
            <p:cNvPr id="306" name="Shape 306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10" name="Shape 310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2H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11" name="Shape 311"/>
          <p:cNvSpPr/>
          <p:nvPr/>
        </p:nvSpPr>
        <p:spPr>
          <a:xfrm flipV="1">
            <a:off x="8354104" y="3161381"/>
            <a:ext cx="1" cy="188107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2" name="Shape 312"/>
          <p:cNvSpPr/>
          <p:nvPr/>
        </p:nvSpPr>
        <p:spPr>
          <a:xfrm>
            <a:off x="5001248" y="5020564"/>
            <a:ext cx="67057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number here means 2 molecules of water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906861" y="5183547"/>
            <a:ext cx="4454109" cy="3482174"/>
            <a:chOff x="0" y="0"/>
            <a:chExt cx="4454107" cy="3482173"/>
          </a:xfrm>
        </p:grpSpPr>
        <p:sp>
          <p:nvSpPr>
            <p:cNvPr id="313" name="Shape 313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17" name="Shape 317"/>
          <p:cNvSpPr/>
          <p:nvPr/>
        </p:nvSpPr>
        <p:spPr>
          <a:xfrm>
            <a:off x="9711918" y="247563"/>
            <a:ext cx="28572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REMINDER!!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2"/>
      <p:bldP build="whole" bldLvl="1" animBg="1" rev="0" advAuto="0" spid="30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322" name="Group 322"/>
          <p:cNvGrpSpPr/>
          <p:nvPr/>
        </p:nvGrpSpPr>
        <p:grpSpPr>
          <a:xfrm>
            <a:off x="906861" y="1323337"/>
            <a:ext cx="3652564" cy="3482174"/>
            <a:chOff x="0" y="0"/>
            <a:chExt cx="3652562" cy="3482173"/>
          </a:xfrm>
        </p:grpSpPr>
        <p:sp>
          <p:nvSpPr>
            <p:cNvPr id="320" name="Shape 320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23" name="Shape 323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HO</a:t>
            </a:r>
            <a:r>
              <a:rPr baseline="-5999"/>
              <a:t>2</a:t>
            </a:r>
          </a:p>
        </p:txBody>
      </p:sp>
      <p:sp>
        <p:nvSpPr>
          <p:cNvPr id="324" name="Shape 324"/>
          <p:cNvSpPr/>
          <p:nvPr/>
        </p:nvSpPr>
        <p:spPr>
          <a:xfrm flipV="1">
            <a:off x="10152237" y="3119891"/>
            <a:ext cx="1" cy="18810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5994344" y="5020564"/>
            <a:ext cx="67057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number here means 2 atoms  of oxygen - a different compound</a:t>
            </a:r>
          </a:p>
        </p:txBody>
      </p:sp>
      <p:sp>
        <p:nvSpPr>
          <p:cNvPr id="326" name="Shape 326"/>
          <p:cNvSpPr/>
          <p:nvPr/>
        </p:nvSpPr>
        <p:spPr>
          <a:xfrm>
            <a:off x="3230521" y="2785838"/>
            <a:ext cx="2827993" cy="292360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27" name="Shape 327"/>
          <p:cNvSpPr/>
          <p:nvPr/>
        </p:nvSpPr>
        <p:spPr>
          <a:xfrm>
            <a:off x="9711918" y="247563"/>
            <a:ext cx="28572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REMINDER!!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7E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Combustion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Name the common pollutants in the air as being carbon monoxide, sulfur dioxide, oxides of nitrogen and lead compounds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State the source of each of these pollutants: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	–  carbon monoxide from the incomplete combustion of carbon-containing substances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	–  sulfur dioxide from the combustion of fossil fuels which contain sulfur compounds (leading to ‘acid rain’)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	–  oxides of nitrogen from car engines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		–  lead compounds from leaded petrol </a:t>
            </a:r>
          </a:p>
          <a:p>
            <a:pPr marL="309880" indent="-309880" defTabSz="356362">
              <a:spcBef>
                <a:spcPts val="2500"/>
              </a:spcBef>
              <a:buClr>
                <a:srgbClr val="5C86B9"/>
              </a:buClr>
              <a:buSzPct val="70000"/>
              <a:buFont typeface="Zapf Dingbats"/>
              <a:buChar char="✤"/>
              <a:defRPr sz="2318">
                <a:latin typeface="Palatino"/>
                <a:ea typeface="Palatino"/>
                <a:cs typeface="Palatino"/>
                <a:sym typeface="Palatino"/>
              </a:defRPr>
            </a:pPr>
            <a:r>
              <a:t>Describe and explain the presence of oxides of nitrogen in car engines and their catalytic removal</a:t>
            </a:r>
          </a:p>
        </p:txBody>
      </p:sp>
      <p:sp>
        <p:nvSpPr>
          <p:cNvPr id="219" name="Shape 219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20" name="Shape 220"/>
          <p:cNvSpPr/>
          <p:nvPr/>
        </p:nvSpPr>
        <p:spPr>
          <a:xfrm>
            <a:off x="9630333" y="325534"/>
            <a:ext cx="3226512" cy="1959888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High level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Objectives 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For 5 lesson block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t>From iGCSE specification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977332" y="196763"/>
            <a:ext cx="506501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Common mistakes</a:t>
            </a:r>
          </a:p>
        </p:txBody>
      </p:sp>
      <p:grpSp>
        <p:nvGrpSpPr>
          <p:cNvPr id="332" name="Group 332"/>
          <p:cNvGrpSpPr/>
          <p:nvPr/>
        </p:nvGrpSpPr>
        <p:grpSpPr>
          <a:xfrm>
            <a:off x="197739" y="2868211"/>
            <a:ext cx="3652564" cy="3482174"/>
            <a:chOff x="0" y="0"/>
            <a:chExt cx="3652562" cy="3482173"/>
          </a:xfrm>
        </p:grpSpPr>
        <p:sp>
          <p:nvSpPr>
            <p:cNvPr id="330" name="Shape 330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33" name="Shape 333"/>
          <p:cNvSpPr/>
          <p:nvPr/>
        </p:nvSpPr>
        <p:spPr>
          <a:xfrm>
            <a:off x="5994344" y="1600677"/>
            <a:ext cx="670571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585216">
              <a:defRPr i="1" sz="94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/>
              <a:t>2</a:t>
            </a:r>
            <a:r>
              <a:t>O</a:t>
            </a:r>
            <a:r>
              <a:rPr baseline="-5999"/>
              <a:t>2</a:t>
            </a:r>
          </a:p>
        </p:txBody>
      </p:sp>
      <p:sp>
        <p:nvSpPr>
          <p:cNvPr id="334" name="Shape 334"/>
          <p:cNvSpPr/>
          <p:nvPr/>
        </p:nvSpPr>
        <p:spPr>
          <a:xfrm flipV="1">
            <a:off x="9253171" y="3119891"/>
            <a:ext cx="1" cy="18810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5994344" y="5023104"/>
            <a:ext cx="6705713" cy="1641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585216">
              <a:defRPr i="1" sz="3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This would also be a different chemical, because it would have two oxygen atoms and two hydrogen atoms.</a:t>
            </a:r>
          </a:p>
        </p:txBody>
      </p:sp>
      <p:sp>
        <p:nvSpPr>
          <p:cNvPr id="336" name="Shape 336"/>
          <p:cNvSpPr/>
          <p:nvPr/>
        </p:nvSpPr>
        <p:spPr>
          <a:xfrm>
            <a:off x="2825309" y="1838165"/>
            <a:ext cx="2827993" cy="292360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37" name="Shape 337"/>
          <p:cNvSpPr/>
          <p:nvPr/>
        </p:nvSpPr>
        <p:spPr>
          <a:xfrm>
            <a:off x="4799239" y="1559058"/>
            <a:ext cx="1691151" cy="158183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38" name="Shape 338"/>
          <p:cNvSpPr/>
          <p:nvPr/>
        </p:nvSpPr>
        <p:spPr>
          <a:xfrm flipV="1">
            <a:off x="9438999" y="3113035"/>
            <a:ext cx="952736" cy="18879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9" name="Shape 339"/>
          <p:cNvSpPr/>
          <p:nvPr/>
        </p:nvSpPr>
        <p:spPr>
          <a:xfrm>
            <a:off x="9711918" y="247563"/>
            <a:ext cx="28572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REMINDER!!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42" name="Shape 342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43" name="Shape 343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44" name="Shape 344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345" name="Shape 345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346" name="Shape 346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347" name="Shape 347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348" name="Shape 348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349" name="Shape 349"/>
          <p:cNvSpPr/>
          <p:nvPr/>
        </p:nvSpPr>
        <p:spPr>
          <a:xfrm>
            <a:off x="1008701" y="196763"/>
            <a:ext cx="50022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Molecular formula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522265" y="4655776"/>
            <a:ext cx="2509294" cy="1045136"/>
            <a:chOff x="0" y="0"/>
            <a:chExt cx="2509292" cy="1045134"/>
          </a:xfrm>
        </p:grpSpPr>
        <p:sp>
          <p:nvSpPr>
            <p:cNvPr id="350" name="Shape 350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358" name="Group 358"/>
          <p:cNvGrpSpPr/>
          <p:nvPr/>
        </p:nvGrpSpPr>
        <p:grpSpPr>
          <a:xfrm>
            <a:off x="980781" y="6056303"/>
            <a:ext cx="1592262" cy="1699282"/>
            <a:chOff x="0" y="0"/>
            <a:chExt cx="1592260" cy="1699281"/>
          </a:xfrm>
        </p:grpSpPr>
        <p:sp>
          <p:nvSpPr>
            <p:cNvPr id="354" name="Shape 354"/>
            <p:cNvSpPr/>
            <p:nvPr/>
          </p:nvSpPr>
          <p:spPr>
            <a:xfrm>
              <a:off x="987706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305373" y="471629"/>
              <a:ext cx="1010956" cy="1045136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497968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59" name="Shape 359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grpSp>
        <p:nvGrpSpPr>
          <p:cNvPr id="363" name="Group 363"/>
          <p:cNvGrpSpPr/>
          <p:nvPr/>
        </p:nvGrpSpPr>
        <p:grpSpPr>
          <a:xfrm>
            <a:off x="970176" y="2509707"/>
            <a:ext cx="1592262" cy="1244814"/>
            <a:chOff x="0" y="0"/>
            <a:chExt cx="1592260" cy="1244812"/>
          </a:xfrm>
        </p:grpSpPr>
        <p:sp>
          <p:nvSpPr>
            <p:cNvPr id="360" name="Shape 36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362" name="Shape 36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1248844" y="1271498"/>
            <a:ext cx="1034926" cy="565479"/>
            <a:chOff x="0" y="0"/>
            <a:chExt cx="1034925" cy="565477"/>
          </a:xfrm>
        </p:grpSpPr>
        <p:sp>
          <p:nvSpPr>
            <p:cNvPr id="364" name="Shape 364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1020827" y="8106033"/>
            <a:ext cx="1566937" cy="1481406"/>
            <a:chOff x="0" y="0"/>
            <a:chExt cx="1566935" cy="1481404"/>
          </a:xfrm>
        </p:grpSpPr>
        <p:sp>
          <p:nvSpPr>
            <p:cNvPr id="367" name="Shape 367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73" name="Shape 373"/>
          <p:cNvSpPr/>
          <p:nvPr/>
        </p:nvSpPr>
        <p:spPr>
          <a:xfrm>
            <a:off x="4997957" y="1196605"/>
            <a:ext cx="678912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 sz="3800"/>
              <a:t>2</a:t>
            </a:r>
          </a:p>
        </p:txBody>
      </p:sp>
      <p:sp>
        <p:nvSpPr>
          <p:cNvPr id="374" name="Shape 374"/>
          <p:cNvSpPr/>
          <p:nvPr/>
        </p:nvSpPr>
        <p:spPr>
          <a:xfrm>
            <a:off x="4821750" y="2774482"/>
            <a:ext cx="1031326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</a:t>
            </a:r>
            <a:r>
              <a:rPr baseline="-5999"/>
              <a:t>2</a:t>
            </a:r>
            <a:r>
              <a:t>O</a:t>
            </a:r>
          </a:p>
        </p:txBody>
      </p:sp>
      <p:sp>
        <p:nvSpPr>
          <p:cNvPr id="375" name="Shape 375"/>
          <p:cNvSpPr/>
          <p:nvPr/>
        </p:nvSpPr>
        <p:spPr>
          <a:xfrm>
            <a:off x="4910388" y="4528104"/>
            <a:ext cx="1073751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CO</a:t>
            </a:r>
            <a:r>
              <a:rPr baseline="-5999"/>
              <a:t>2</a:t>
            </a:r>
          </a:p>
        </p:txBody>
      </p:sp>
      <p:sp>
        <p:nvSpPr>
          <p:cNvPr id="376" name="Shape 376"/>
          <p:cNvSpPr/>
          <p:nvPr/>
        </p:nvSpPr>
        <p:spPr>
          <a:xfrm>
            <a:off x="5114138" y="6253233"/>
            <a:ext cx="1164537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NH</a:t>
            </a:r>
            <a:r>
              <a:rPr baseline="-5999"/>
              <a:t>3</a:t>
            </a:r>
          </a:p>
        </p:txBody>
      </p:sp>
      <p:sp>
        <p:nvSpPr>
          <p:cNvPr id="377" name="Shape 377"/>
          <p:cNvSpPr/>
          <p:nvPr/>
        </p:nvSpPr>
        <p:spPr>
          <a:xfrm>
            <a:off x="4899598" y="8152210"/>
            <a:ext cx="1095331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CH</a:t>
            </a:r>
            <a:r>
              <a:rPr baseline="-5999"/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5"/>
      <p:bldP build="whole" bldLvl="1" animBg="1" rev="0" advAuto="0" spid="363" grpId="2"/>
      <p:bldP build="whole" bldLvl="1" animBg="1" rev="0" advAuto="0" spid="366" grpId="1"/>
      <p:bldP build="whole" bldLvl="1" animBg="1" rev="0" advAuto="0" spid="358" grpId="4"/>
      <p:bldP build="whole" bldLvl="1" animBg="1" rev="0" advAuto="0" spid="353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380" name="Shape 380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381" name="Shape 381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82" name="Shape 382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383" name="Shape 383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384" name="Shape 384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385" name="Shape 385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386" name="Shape 386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387" name="Shape 387"/>
          <p:cNvSpPr/>
          <p:nvPr/>
        </p:nvSpPr>
        <p:spPr>
          <a:xfrm>
            <a:off x="398633" y="196763"/>
            <a:ext cx="824371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Can you give the Molecular formula?</a:t>
            </a:r>
          </a:p>
        </p:txBody>
      </p:sp>
      <p:grpSp>
        <p:nvGrpSpPr>
          <p:cNvPr id="390" name="Group 390"/>
          <p:cNvGrpSpPr/>
          <p:nvPr/>
        </p:nvGrpSpPr>
        <p:grpSpPr>
          <a:xfrm>
            <a:off x="1248166" y="4655776"/>
            <a:ext cx="1783393" cy="1045136"/>
            <a:chOff x="0" y="0"/>
            <a:chExt cx="1783391" cy="1045134"/>
          </a:xfrm>
        </p:grpSpPr>
        <p:sp>
          <p:nvSpPr>
            <p:cNvPr id="388" name="Shape 388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772437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391" name="Shape 391"/>
          <p:cNvSpPr/>
          <p:nvPr/>
        </p:nvSpPr>
        <p:spPr>
          <a:xfrm>
            <a:off x="1286155" y="6527933"/>
            <a:ext cx="1010955" cy="1045135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92" name="Shape 392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393" name="Shape 393"/>
          <p:cNvSpPr/>
          <p:nvPr/>
        </p:nvSpPr>
        <p:spPr>
          <a:xfrm>
            <a:off x="1264945" y="2509707"/>
            <a:ext cx="1010955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1020827" y="8106033"/>
            <a:ext cx="1261563" cy="1481406"/>
            <a:chOff x="0" y="0"/>
            <a:chExt cx="1261561" cy="1481404"/>
          </a:xfrm>
        </p:grpSpPr>
        <p:sp>
          <p:nvSpPr>
            <p:cNvPr id="394" name="Shape 394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396" name="Shape 396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398" name="Shape 398"/>
          <p:cNvSpPr/>
          <p:nvPr/>
        </p:nvSpPr>
        <p:spPr>
          <a:xfrm>
            <a:off x="2066443" y="6527933"/>
            <a:ext cx="1010956" cy="1045135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399" name="Shape 399"/>
          <p:cNvSpPr/>
          <p:nvPr/>
        </p:nvSpPr>
        <p:spPr>
          <a:xfrm>
            <a:off x="2066443" y="2509707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400" name="Shape 400"/>
          <p:cNvSpPr/>
          <p:nvPr/>
        </p:nvSpPr>
        <p:spPr>
          <a:xfrm>
            <a:off x="2783052" y="9021960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401" name="Shape 401"/>
          <p:cNvSpPr/>
          <p:nvPr/>
        </p:nvSpPr>
        <p:spPr>
          <a:xfrm>
            <a:off x="2066443" y="832416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02" name="Shape 402"/>
          <p:cNvSpPr/>
          <p:nvPr/>
        </p:nvSpPr>
        <p:spPr>
          <a:xfrm>
            <a:off x="2783052" y="8106033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408" name="Group 408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405" name="Shape 405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09" name="Shape 409"/>
          <p:cNvSpPr/>
          <p:nvPr/>
        </p:nvSpPr>
        <p:spPr>
          <a:xfrm>
            <a:off x="6592229" y="1968167"/>
            <a:ext cx="534136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1 - identify the atoms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415" name="Group 415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412" name="Shape 412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13" name="Shape 413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14" name="Shape 414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16" name="Shape 416"/>
          <p:cNvSpPr/>
          <p:nvPr/>
        </p:nvSpPr>
        <p:spPr>
          <a:xfrm>
            <a:off x="6592229" y="1968167"/>
            <a:ext cx="534136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1 - identify the atoms</a:t>
            </a:r>
          </a:p>
        </p:txBody>
      </p:sp>
      <p:sp>
        <p:nvSpPr>
          <p:cNvPr id="417" name="Shape 417"/>
          <p:cNvSpPr/>
          <p:nvPr/>
        </p:nvSpPr>
        <p:spPr>
          <a:xfrm>
            <a:off x="7840766" y="2942335"/>
            <a:ext cx="2844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 = hydrogen</a:t>
            </a:r>
          </a:p>
        </p:txBody>
      </p:sp>
      <p:sp>
        <p:nvSpPr>
          <p:cNvPr id="418" name="Shape 418"/>
          <p:cNvSpPr/>
          <p:nvPr/>
        </p:nvSpPr>
        <p:spPr>
          <a:xfrm>
            <a:off x="8059841" y="5577410"/>
            <a:ext cx="240614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 = oxygen</a:t>
            </a:r>
          </a:p>
        </p:txBody>
      </p:sp>
      <p:sp>
        <p:nvSpPr>
          <p:cNvPr id="419" name="Shape 419"/>
          <p:cNvSpPr/>
          <p:nvPr/>
        </p:nvSpPr>
        <p:spPr>
          <a:xfrm>
            <a:off x="6549467" y="3807358"/>
            <a:ext cx="542689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 compound with hydrogen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 is hydrous or a hydride </a:t>
            </a:r>
          </a:p>
        </p:txBody>
      </p:sp>
      <p:sp>
        <p:nvSpPr>
          <p:cNvPr id="420" name="Shape 420"/>
          <p:cNvSpPr/>
          <p:nvPr/>
        </p:nvSpPr>
        <p:spPr>
          <a:xfrm>
            <a:off x="6752617" y="6475115"/>
            <a:ext cx="5020591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 compound with oxygen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 is an oxide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426" name="Group 426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423" name="Shape 423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27" name="Shape 427"/>
          <p:cNvSpPr/>
          <p:nvPr/>
        </p:nvSpPr>
        <p:spPr>
          <a:xfrm>
            <a:off x="6755297" y="1968167"/>
            <a:ext cx="501523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2 - count the atoms</a:t>
            </a:r>
          </a:p>
        </p:txBody>
      </p:sp>
      <p:sp>
        <p:nvSpPr>
          <p:cNvPr id="428" name="Shape 428"/>
          <p:cNvSpPr/>
          <p:nvPr/>
        </p:nvSpPr>
        <p:spPr>
          <a:xfrm>
            <a:off x="7742595" y="3546914"/>
            <a:ext cx="3040635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 oxygen atom</a:t>
            </a:r>
          </a:p>
        </p:txBody>
      </p:sp>
      <p:sp>
        <p:nvSpPr>
          <p:cNvPr id="429" name="Shape 429"/>
          <p:cNvSpPr/>
          <p:nvPr/>
        </p:nvSpPr>
        <p:spPr>
          <a:xfrm>
            <a:off x="7442494" y="4519168"/>
            <a:ext cx="364083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 hydrogen atoms</a:t>
            </a:r>
          </a:p>
        </p:txBody>
      </p:sp>
      <p:sp>
        <p:nvSpPr>
          <p:cNvPr id="430" name="Shape 430"/>
          <p:cNvSpPr/>
          <p:nvPr/>
        </p:nvSpPr>
        <p:spPr>
          <a:xfrm>
            <a:off x="7236119" y="5933297"/>
            <a:ext cx="4053587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 atoms is called di-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811089" y="196763"/>
            <a:ext cx="53975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Naming compounds</a:t>
            </a:r>
          </a:p>
        </p:txBody>
      </p:sp>
      <p:grpSp>
        <p:nvGrpSpPr>
          <p:cNvPr id="436" name="Group 436"/>
          <p:cNvGrpSpPr/>
          <p:nvPr/>
        </p:nvGrpSpPr>
        <p:grpSpPr>
          <a:xfrm>
            <a:off x="678929" y="2868211"/>
            <a:ext cx="4454109" cy="3482174"/>
            <a:chOff x="0" y="0"/>
            <a:chExt cx="4454107" cy="3482173"/>
          </a:xfrm>
        </p:grpSpPr>
        <p:sp>
          <p:nvSpPr>
            <p:cNvPr id="433" name="Shape 433"/>
            <p:cNvSpPr/>
            <p:nvPr/>
          </p:nvSpPr>
          <p:spPr>
            <a:xfrm>
              <a:off x="0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824570" y="0"/>
              <a:ext cx="2827993" cy="292360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2762958" y="1900335"/>
              <a:ext cx="1691150" cy="158183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37" name="Shape 437"/>
          <p:cNvSpPr/>
          <p:nvPr/>
        </p:nvSpPr>
        <p:spPr>
          <a:xfrm>
            <a:off x="6659285" y="1968167"/>
            <a:ext cx="5207255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Step 3 - put it all together</a:t>
            </a:r>
          </a:p>
        </p:txBody>
      </p:sp>
      <p:sp>
        <p:nvSpPr>
          <p:cNvPr id="438" name="Shape 438"/>
          <p:cNvSpPr/>
          <p:nvPr/>
        </p:nvSpPr>
        <p:spPr>
          <a:xfrm>
            <a:off x="7622453" y="3470936"/>
            <a:ext cx="3280919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di hydrous oxide</a:t>
            </a:r>
          </a:p>
        </p:txBody>
      </p:sp>
      <p:sp>
        <p:nvSpPr>
          <p:cNvPr id="439" name="Shape 439"/>
          <p:cNvSpPr/>
          <p:nvPr/>
        </p:nvSpPr>
        <p:spPr>
          <a:xfrm flipV="1">
            <a:off x="7896360" y="4126127"/>
            <a:ext cx="1" cy="715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0" name="Shape 440"/>
          <p:cNvSpPr/>
          <p:nvPr/>
        </p:nvSpPr>
        <p:spPr>
          <a:xfrm flipV="1">
            <a:off x="7916873" y="4200169"/>
            <a:ext cx="555686" cy="5556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1" name="Shape 441"/>
          <p:cNvSpPr/>
          <p:nvPr/>
        </p:nvSpPr>
        <p:spPr>
          <a:xfrm flipV="1">
            <a:off x="10367879" y="4082088"/>
            <a:ext cx="1" cy="7152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65023" tIns="65023" rIns="65023" bIns="65023" anchor="ctr"/>
          <a:lstStyle/>
          <a:p>
            <a:pPr algn="l" defTabSz="585216">
              <a:defRPr sz="14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6524210" y="4970912"/>
            <a:ext cx="276233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means 2 hydrogen atoms</a:t>
            </a:r>
          </a:p>
        </p:txBody>
      </p:sp>
      <p:sp>
        <p:nvSpPr>
          <p:cNvPr id="443" name="Shape 443"/>
          <p:cNvSpPr/>
          <p:nvPr/>
        </p:nvSpPr>
        <p:spPr>
          <a:xfrm>
            <a:off x="10167554" y="4970912"/>
            <a:ext cx="1950824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&amp; 1 oxygen atom</a:t>
            </a:r>
          </a:p>
        </p:txBody>
      </p:sp>
      <p:sp>
        <p:nvSpPr>
          <p:cNvPr id="444" name="Shape 444"/>
          <p:cNvSpPr/>
          <p:nvPr/>
        </p:nvSpPr>
        <p:spPr>
          <a:xfrm>
            <a:off x="3132957" y="7202377"/>
            <a:ext cx="917016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the common name for this compound is water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8533450" y="3839139"/>
            <a:ext cx="1010956" cy="1045135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447" name="Shape 447"/>
          <p:cNvSpPr/>
          <p:nvPr/>
        </p:nvSpPr>
        <p:spPr>
          <a:xfrm>
            <a:off x="8533450" y="2323879"/>
            <a:ext cx="1010956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</a:t>
            </a:r>
          </a:p>
        </p:txBody>
      </p:sp>
      <p:sp>
        <p:nvSpPr>
          <p:cNvPr id="448" name="Shape 448"/>
          <p:cNvSpPr/>
          <p:nvPr/>
        </p:nvSpPr>
        <p:spPr>
          <a:xfrm>
            <a:off x="8533450" y="5354398"/>
            <a:ext cx="1010956" cy="1045136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449" name="Shape 449"/>
          <p:cNvSpPr/>
          <p:nvPr/>
        </p:nvSpPr>
        <p:spPr>
          <a:xfrm>
            <a:off x="11112471" y="196763"/>
            <a:ext cx="129006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450" name="Shape 450"/>
          <p:cNvSpPr/>
          <p:nvPr/>
        </p:nvSpPr>
        <p:spPr>
          <a:xfrm>
            <a:off x="9764971" y="973555"/>
            <a:ext cx="3225293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hydrogen atoms</a:t>
            </a:r>
          </a:p>
        </p:txBody>
      </p:sp>
      <p:sp>
        <p:nvSpPr>
          <p:cNvPr id="451" name="Shape 451"/>
          <p:cNvSpPr/>
          <p:nvPr/>
        </p:nvSpPr>
        <p:spPr>
          <a:xfrm>
            <a:off x="9972997" y="2488815"/>
            <a:ext cx="2809241" cy="71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oxygen atoms</a:t>
            </a:r>
          </a:p>
        </p:txBody>
      </p:sp>
      <p:sp>
        <p:nvSpPr>
          <p:cNvPr id="452" name="Shape 452"/>
          <p:cNvSpPr/>
          <p:nvPr/>
        </p:nvSpPr>
        <p:spPr>
          <a:xfrm>
            <a:off x="9971727" y="4004075"/>
            <a:ext cx="281178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atoms</a:t>
            </a:r>
          </a:p>
        </p:txBody>
      </p:sp>
      <p:sp>
        <p:nvSpPr>
          <p:cNvPr id="453" name="Shape 453"/>
          <p:cNvSpPr/>
          <p:nvPr/>
        </p:nvSpPr>
        <p:spPr>
          <a:xfrm>
            <a:off x="9858697" y="5519334"/>
            <a:ext cx="3037841" cy="715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nitrogen atoms</a:t>
            </a:r>
          </a:p>
        </p:txBody>
      </p:sp>
      <p:sp>
        <p:nvSpPr>
          <p:cNvPr id="454" name="Shape 454"/>
          <p:cNvSpPr/>
          <p:nvPr/>
        </p:nvSpPr>
        <p:spPr>
          <a:xfrm>
            <a:off x="80839" y="196763"/>
            <a:ext cx="68580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NAME THE COMPOUND</a:t>
            </a:r>
          </a:p>
        </p:txBody>
      </p:sp>
      <p:grpSp>
        <p:nvGrpSpPr>
          <p:cNvPr id="458" name="Group 458"/>
          <p:cNvGrpSpPr/>
          <p:nvPr/>
        </p:nvGrpSpPr>
        <p:grpSpPr>
          <a:xfrm>
            <a:off x="522265" y="4655776"/>
            <a:ext cx="2509294" cy="1045136"/>
            <a:chOff x="0" y="0"/>
            <a:chExt cx="2509292" cy="1045134"/>
          </a:xfrm>
        </p:grpSpPr>
        <p:sp>
          <p:nvSpPr>
            <p:cNvPr id="455" name="Shape 45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57" name="Shape 457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463" name="Group 463"/>
          <p:cNvGrpSpPr/>
          <p:nvPr/>
        </p:nvGrpSpPr>
        <p:grpSpPr>
          <a:xfrm>
            <a:off x="980781" y="6056303"/>
            <a:ext cx="1592262" cy="1699282"/>
            <a:chOff x="0" y="0"/>
            <a:chExt cx="1592260" cy="1699281"/>
          </a:xfrm>
        </p:grpSpPr>
        <p:sp>
          <p:nvSpPr>
            <p:cNvPr id="459" name="Shape 459"/>
            <p:cNvSpPr/>
            <p:nvPr/>
          </p:nvSpPr>
          <p:spPr>
            <a:xfrm>
              <a:off x="987706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60" name="Shape 460"/>
            <p:cNvSpPr/>
            <p:nvPr/>
          </p:nvSpPr>
          <p:spPr>
            <a:xfrm>
              <a:off x="0" y="1133803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305373" y="471629"/>
              <a:ext cx="1010956" cy="1045136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63500" dist="12700" dir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62" name="Shape 462"/>
            <p:cNvSpPr/>
            <p:nvPr/>
          </p:nvSpPr>
          <p:spPr>
            <a:xfrm>
              <a:off x="497968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64" name="Shape 464"/>
          <p:cNvSpPr/>
          <p:nvPr/>
        </p:nvSpPr>
        <p:spPr>
          <a:xfrm>
            <a:off x="8736650" y="1048448"/>
            <a:ext cx="604556" cy="565479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grpSp>
        <p:nvGrpSpPr>
          <p:cNvPr id="468" name="Group 468"/>
          <p:cNvGrpSpPr/>
          <p:nvPr/>
        </p:nvGrpSpPr>
        <p:grpSpPr>
          <a:xfrm>
            <a:off x="970176" y="2509707"/>
            <a:ext cx="1592262" cy="1244814"/>
            <a:chOff x="0" y="0"/>
            <a:chExt cx="1592260" cy="1244812"/>
          </a:xfrm>
        </p:grpSpPr>
        <p:sp>
          <p:nvSpPr>
            <p:cNvPr id="465" name="Shape 465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71" name="Group 471"/>
          <p:cNvGrpSpPr/>
          <p:nvPr/>
        </p:nvGrpSpPr>
        <p:grpSpPr>
          <a:xfrm>
            <a:off x="1248844" y="1271498"/>
            <a:ext cx="1034926" cy="565479"/>
            <a:chOff x="0" y="0"/>
            <a:chExt cx="1034925" cy="565477"/>
          </a:xfrm>
        </p:grpSpPr>
        <p:sp>
          <p:nvSpPr>
            <p:cNvPr id="469" name="Shape 469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0" name="Shape 47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477" name="Group 477"/>
          <p:cNvGrpSpPr/>
          <p:nvPr/>
        </p:nvGrpSpPr>
        <p:grpSpPr>
          <a:xfrm>
            <a:off x="1020827" y="8106033"/>
            <a:ext cx="1566937" cy="1481406"/>
            <a:chOff x="0" y="0"/>
            <a:chExt cx="1566935" cy="1481404"/>
          </a:xfrm>
        </p:grpSpPr>
        <p:sp>
          <p:nvSpPr>
            <p:cNvPr id="472" name="Shape 472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3" name="Shape 47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476" name="Shape 476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478" name="Shape 478"/>
          <p:cNvSpPr/>
          <p:nvPr/>
        </p:nvSpPr>
        <p:spPr>
          <a:xfrm>
            <a:off x="3956847" y="903997"/>
            <a:ext cx="2761132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hydrogen gas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(element)</a:t>
            </a:r>
          </a:p>
        </p:txBody>
      </p:sp>
      <p:sp>
        <p:nvSpPr>
          <p:cNvPr id="479" name="Shape 479"/>
          <p:cNvSpPr/>
          <p:nvPr/>
        </p:nvSpPr>
        <p:spPr>
          <a:xfrm>
            <a:off x="3552301" y="2481874"/>
            <a:ext cx="3570224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water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(di-hydrous oxide)</a:t>
            </a:r>
          </a:p>
        </p:txBody>
      </p:sp>
      <p:sp>
        <p:nvSpPr>
          <p:cNvPr id="480" name="Shape 480"/>
          <p:cNvSpPr/>
          <p:nvPr/>
        </p:nvSpPr>
        <p:spPr>
          <a:xfrm>
            <a:off x="3923823" y="4528104"/>
            <a:ext cx="3046882" cy="130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carbon dioxide</a:t>
            </a:r>
          </a:p>
        </p:txBody>
      </p:sp>
      <p:sp>
        <p:nvSpPr>
          <p:cNvPr id="481" name="Shape 481"/>
          <p:cNvSpPr/>
          <p:nvPr/>
        </p:nvSpPr>
        <p:spPr>
          <a:xfrm>
            <a:off x="9493251" y="6714042"/>
            <a:ext cx="307670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Remember</a:t>
            </a:r>
          </a:p>
        </p:txBody>
      </p:sp>
      <p:sp>
        <p:nvSpPr>
          <p:cNvPr id="482" name="Shape 482"/>
          <p:cNvSpPr/>
          <p:nvPr/>
        </p:nvSpPr>
        <p:spPr>
          <a:xfrm>
            <a:off x="10131628" y="7479565"/>
            <a:ext cx="1799950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mon - 1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di - 2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tri - 3</a:t>
            </a:r>
          </a:p>
        </p:txBody>
      </p:sp>
      <p:sp>
        <p:nvSpPr>
          <p:cNvPr id="483" name="Shape 483"/>
          <p:cNvSpPr/>
          <p:nvPr/>
        </p:nvSpPr>
        <p:spPr>
          <a:xfrm>
            <a:off x="3740248" y="5960625"/>
            <a:ext cx="3912317" cy="188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/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ammonia</a:t>
            </a:r>
          </a:p>
          <a:p>
            <a: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(tri-hydrous nitride)</a:t>
            </a:r>
          </a:p>
        </p:txBody>
      </p:sp>
      <p:sp>
        <p:nvSpPr>
          <p:cNvPr id="484" name="Shape 484"/>
          <p:cNvSpPr/>
          <p:nvPr/>
        </p:nvSpPr>
        <p:spPr>
          <a:xfrm>
            <a:off x="4465929" y="8152210"/>
            <a:ext cx="1962669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i="1" sz="4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methane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8" grpId="2"/>
      <p:bldP build="whole" bldLvl="1" animBg="1" rev="0" advAuto="0" spid="458" grpId="3"/>
      <p:bldP build="whole" bldLvl="1" animBg="1" rev="0" advAuto="0" spid="463" grpId="4"/>
      <p:bldP build="whole" bldLvl="1" animBg="1" rev="0" advAuto="0" spid="471" grpId="1"/>
      <p:bldP build="whole" bldLvl="1" animBg="1" rev="0" advAuto="0" spid="477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87" name="Shape 487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oxygen</a:t>
            </a:r>
            <a:r>
              <a:rPr baseline="-5999">
                <a:solidFill>
                  <a:srgbClr val="FFFFFF"/>
                </a:solidFill>
              </a:rPr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88" name="Shape 488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91" name="Shape 49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</a:t>
            </a:r>
            <a:r>
              <a:t>+ oxygen</a:t>
            </a:r>
            <a:r>
              <a:rPr baseline="-5999"/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492" name="Shape 49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sp>
        <p:nvSpPr>
          <p:cNvPr id="223" name="Shape 223"/>
          <p:cNvSpPr/>
          <p:nvPr/>
        </p:nvSpPr>
        <p:spPr>
          <a:xfrm>
            <a:off x="274878" y="3091118"/>
            <a:ext cx="124550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Write down in your books what you think combustion means.</a:t>
            </a:r>
          </a:p>
        </p:txBody>
      </p:sp>
      <p:pic>
        <p:nvPicPr>
          <p:cNvPr id="2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768" y="4632482"/>
            <a:ext cx="8102601" cy="608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95" name="Shape 495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496" name="Shape 496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499" name="Shape 499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00" name="Shape 500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01" name="Shape 501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02" name="Shape 502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05" name="Shape 505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06" name="Shape 506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07" name="Shape 507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08" name="Shape 508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11" name="Shape 51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12" name="Shape 51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13" name="Shape 513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14" name="Shape 514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17" name="Shape 517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18" name="Shape 518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19" name="Shape 519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20" name="Shape 520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21" name="Shape 521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24" name="Group 524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522" name="Shape 52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27" name="Shape 527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28" name="Shape 528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29" name="Shape 529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30" name="Shape 530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31" name="Shape 531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34" name="Group 534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532" name="Shape 53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33" name="Shape 53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37" name="Group 537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535" name="Shape 53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36" name="Shape 53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933720" y="6997257"/>
            <a:ext cx="864260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40" name="Shape 54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41" name="Shape 541"/>
          <p:cNvSpPr/>
          <p:nvPr/>
        </p:nvSpPr>
        <p:spPr>
          <a:xfrm>
            <a:off x="329912" y="2661949"/>
            <a:ext cx="985022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42" name="Shape 54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543" name="Shape 543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44" name="Shape 544"/>
          <p:cNvSpPr/>
          <p:nvPr/>
        </p:nvSpPr>
        <p:spPr>
          <a:xfrm>
            <a:off x="3657148" y="4838477"/>
            <a:ext cx="627004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45" name="Shape 545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48" name="Group 548"/>
          <p:cNvGrpSpPr/>
          <p:nvPr/>
        </p:nvGrpSpPr>
        <p:grpSpPr>
          <a:xfrm>
            <a:off x="956054" y="7133618"/>
            <a:ext cx="1034926" cy="565479"/>
            <a:chOff x="0" y="0"/>
            <a:chExt cx="1034925" cy="565477"/>
          </a:xfrm>
        </p:grpSpPr>
        <p:sp>
          <p:nvSpPr>
            <p:cNvPr id="546" name="Shape 54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47" name="Shape 54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51" name="Group 551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549" name="Shape 54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55" name="Group 555"/>
          <p:cNvGrpSpPr/>
          <p:nvPr/>
        </p:nvGrpSpPr>
        <p:grpSpPr>
          <a:xfrm>
            <a:off x="8106922" y="6793951"/>
            <a:ext cx="1592262" cy="1244813"/>
            <a:chOff x="0" y="0"/>
            <a:chExt cx="1592260" cy="1244812"/>
          </a:xfrm>
        </p:grpSpPr>
        <p:sp>
          <p:nvSpPr>
            <p:cNvPr id="552" name="Shape 55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54" name="Shape 55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58" name="Shape 558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59" name="Shape 559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60" name="Shape 560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61" name="Shape 561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62" name="Shape 562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63" name="Shape 563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66" name="Group 566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64" name="Shape 564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69" name="Group 569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67" name="Shape 567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68" name="Shape 568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73" name="Group 573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70" name="Shape 570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71" name="Shape 571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76" name="Shape 57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77" name="Shape 577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78" name="Shape 578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79" name="Shape 579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580" name="Shape 580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581" name="Shape 581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584" name="Group 584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582" name="Shape 58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587" name="Group 587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585" name="Shape 58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86" name="Shape 58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591" name="Group 591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588" name="Shape 58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589" name="Shape 58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590" name="Shape 59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592" name="Shape 592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products have 1 oxygen atom </a:t>
            </a:r>
          </a:p>
        </p:txBody>
      </p:sp>
      <p:sp>
        <p:nvSpPr>
          <p:cNvPr id="593" name="Shape 593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reactants have 2 oxygen atoms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2" grpId="1"/>
      <p:bldP build="whole" bldLvl="1" animBg="1" rev="0" advAuto="0" spid="593" grpId="3"/>
      <p:bldP build="whole" bldLvl="1" animBg="1" rev="0" advAuto="0" spid="593" grpId="2"/>
      <p:bldP build="whole" bldLvl="1" animBg="1" rev="0" advAuto="0" spid="592" grpId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596" name="Shape 596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597" name="Shape 597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598" name="Shape 598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599" name="Shape 599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600" name="Shape 600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601" name="Shape 601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604" name="Group 604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602" name="Shape 60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07" name="Group 607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605" name="Shape 605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06" name="Shape 606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11" name="Group 611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08" name="Shape 60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09" name="Shape 60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12" name="Shape 612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multiply this molecule by 2</a:t>
            </a:r>
          </a:p>
        </p:txBody>
      </p:sp>
      <p:sp>
        <p:nvSpPr>
          <p:cNvPr id="613" name="Shape 613"/>
          <p:cNvSpPr/>
          <p:nvPr/>
        </p:nvSpPr>
        <p:spPr>
          <a:xfrm>
            <a:off x="2817201" y="6340047"/>
            <a:ext cx="3226512" cy="1959887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Now the oxygens balance</a:t>
            </a:r>
          </a:p>
        </p:txBody>
      </p:sp>
      <p:grpSp>
        <p:nvGrpSpPr>
          <p:cNvPr id="617" name="Group 617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14" name="Shape 61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15" name="Shape 61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3" grpId="5"/>
      <p:bldP build="whole" bldLvl="1" animBg="1" rev="0" advAuto="0" spid="612" grpId="1"/>
      <p:bldP build="whole" bldLvl="1" animBg="1" rev="0" advAuto="0" spid="617" grpId="2"/>
      <p:bldP build="whole" bldLvl="1" animBg="1" rev="0" advAuto="0" spid="613" grpId="3"/>
      <p:bldP build="whole" bldLvl="1" animBg="1" rev="0" advAuto="0" spid="61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pic>
        <p:nvPicPr>
          <p:cNvPr id="227" name="Screen Shot 2015-12-01 at 06.1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2514"/>
            <a:ext cx="13004801" cy="570109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9630333" y="325534"/>
            <a:ext cx="3226512" cy="1959888"/>
          </a:xfrm>
          <a:prstGeom prst="roundRect">
            <a:avLst>
              <a:gd name="adj" fmla="val 9768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From Google dictionary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3623251" y="6895529"/>
            <a:ext cx="5263856" cy="2699720"/>
            <a:chOff x="0" y="0"/>
            <a:chExt cx="5263855" cy="2699718"/>
          </a:xfrm>
        </p:grpSpPr>
        <p:sp>
          <p:nvSpPr>
            <p:cNvPr id="229" name="Shape 229"/>
            <p:cNvSpPr/>
            <p:nvPr/>
          </p:nvSpPr>
          <p:spPr>
            <a:xfrm flipH="1" flipV="1">
              <a:off x="-1" y="-1"/>
              <a:ext cx="2026037" cy="13675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0" name="Shape 230"/>
            <p:cNvSpPr/>
            <p:nvPr/>
          </p:nvSpPr>
          <p:spPr>
            <a:xfrm>
              <a:off x="2037344" y="739832"/>
              <a:ext cx="3226512" cy="1959887"/>
            </a:xfrm>
            <a:prstGeom prst="roundRect">
              <a:avLst>
                <a:gd name="adj" fmla="val 976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This is close to what we want in chemistry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2023324" y="6443571"/>
            <a:ext cx="2887772" cy="360515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620" name="Shape 620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621" name="Shape 621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622" name="Shape 622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23" name="Shape 623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624" name="Shape 624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625" name="Shape 625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628" name="Group 628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626" name="Shape 626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27" name="Shape 627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31" name="Group 631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629" name="Shape 62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30" name="Shape 630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35" name="Group 635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32" name="Shape 632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3" name="Shape 633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34" name="Shape 634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36" name="Shape 636"/>
          <p:cNvSpPr/>
          <p:nvPr/>
        </p:nvSpPr>
        <p:spPr>
          <a:xfrm>
            <a:off x="7923815" y="6340047"/>
            <a:ext cx="3226512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But the hydrogens do not</a:t>
            </a:r>
          </a:p>
        </p:txBody>
      </p:sp>
      <p:sp>
        <p:nvSpPr>
          <p:cNvPr id="637" name="Shape 637"/>
          <p:cNvSpPr/>
          <p:nvPr/>
        </p:nvSpPr>
        <p:spPr>
          <a:xfrm>
            <a:off x="1051599" y="6340047"/>
            <a:ext cx="4992114" cy="2294708"/>
          </a:xfrm>
          <a:prstGeom prst="roundRect">
            <a:avLst>
              <a:gd name="adj" fmla="val 9768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need more hydrogen atoms on this side so we add another hydrogen molecule</a:t>
            </a:r>
          </a:p>
        </p:txBody>
      </p:sp>
      <p:grpSp>
        <p:nvGrpSpPr>
          <p:cNvPr id="641" name="Group 641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38" name="Shape 63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40" name="Shape 64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44" name="Group 644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642" name="Shape 64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4" grpId="3"/>
      <p:bldP build="whole" bldLvl="1" animBg="1" rev="0" advAuto="0" spid="637" grpId="2"/>
      <p:bldP build="whole" bldLvl="1" animBg="1" rev="0" advAuto="0" spid="636" grpId="1"/>
      <p:bldP build="whole" bldLvl="1" animBg="1" rev="0" advAuto="0" spid="637" grpId="5"/>
      <p:bldP build="whole" bldLvl="1" animBg="1" rev="0" advAuto="0" spid="636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647" name="Shape 647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648" name="Shape 648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649" name="Shape 649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50" name="Shape 650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651" name="Shape 651"/>
          <p:cNvSpPr/>
          <p:nvPr/>
        </p:nvSpPr>
        <p:spPr>
          <a:xfrm>
            <a:off x="3840141" y="2252076"/>
            <a:ext cx="62700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652" name="Shape 652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655" name="Group 655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653" name="Shape 653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54" name="Shape 654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58" name="Group 658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656" name="Shape 656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57" name="Shape 657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62" name="Group 662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59" name="Shape 659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0" name="Shape 660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1" name="Shape 661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663" name="Shape 663"/>
          <p:cNvSpPr/>
          <p:nvPr/>
        </p:nvSpPr>
        <p:spPr>
          <a:xfrm>
            <a:off x="2507722" y="6340047"/>
            <a:ext cx="8642605" cy="1959887"/>
          </a:xfrm>
          <a:prstGeom prst="roundRect">
            <a:avLst>
              <a:gd name="adj" fmla="val 9768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NOW we have the same atoms on both side of the equation</a:t>
            </a:r>
          </a:p>
        </p:txBody>
      </p:sp>
      <p:grpSp>
        <p:nvGrpSpPr>
          <p:cNvPr id="667" name="Group 667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64" name="Shape 66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66" name="Shape 66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70" name="Group 670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668" name="Shape 668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69" name="Shape 66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3" grpId="1"/>
      <p:bldP build="whole" bldLvl="1" animBg="1" rev="0" advAuto="0" spid="663" grpId="2"/>
      <p:bldP build="whole" bldLvl="1" animBg="1" rev="0" advAuto="0" spid="650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/>
          <p:nvPr/>
        </p:nvSpPr>
        <p:spPr>
          <a:xfrm>
            <a:off x="1079972" y="4205397"/>
            <a:ext cx="1592262" cy="19334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3" name="Shape 673"/>
          <p:cNvSpPr/>
          <p:nvPr/>
        </p:nvSpPr>
        <p:spPr>
          <a:xfrm>
            <a:off x="3000308" y="2252076"/>
            <a:ext cx="1592262" cy="838201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74" name="Shape 674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675" name="Shape 675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676" name="Shape 676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677" name="Shape 677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678" name="Shape 678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679" name="Shape 679"/>
          <p:cNvSpPr/>
          <p:nvPr/>
        </p:nvSpPr>
        <p:spPr>
          <a:xfrm>
            <a:off x="3670626" y="2252071"/>
            <a:ext cx="6609072" cy="838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680" name="Shape 680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683" name="Group 683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681" name="Shape 681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2" name="Shape 682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86" name="Group 686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684" name="Shape 684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85" name="Shape 685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690" name="Group 690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687" name="Shape 687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88" name="Shape 688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89" name="Shape 689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94" name="Group 694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691" name="Shape 691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92" name="Shape 692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693" name="Shape 693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697" name="Group 697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695" name="Shape 695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696" name="Shape 696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8509508" y="3910099"/>
            <a:ext cx="3803910" cy="19334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00" name="Shape 700"/>
          <p:cNvSpPr/>
          <p:nvPr/>
        </p:nvSpPr>
        <p:spPr>
          <a:xfrm>
            <a:off x="8509508" y="2252080"/>
            <a:ext cx="1592262" cy="838202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01" name="Shape 701"/>
          <p:cNvSpPr/>
          <p:nvPr/>
        </p:nvSpPr>
        <p:spPr>
          <a:xfrm>
            <a:off x="1336306" y="4296061"/>
            <a:ext cx="86426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02" name="Shape 702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03" name="Shape 703"/>
          <p:cNvSpPr/>
          <p:nvPr/>
        </p:nvSpPr>
        <p:spPr>
          <a:xfrm>
            <a:off x="512905" y="1179970"/>
            <a:ext cx="98502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hydrogen</a:t>
            </a:r>
            <a:r>
              <a:rPr baseline="-5999"/>
              <a:t>(g)</a:t>
            </a:r>
            <a:r>
              <a:t> + oxygen</a:t>
            </a:r>
            <a:r>
              <a:rPr baseline="-5999"/>
              <a:t>(g)</a:t>
            </a:r>
            <a:r>
              <a:t> —&gt; water</a:t>
            </a:r>
            <a:r>
              <a:rPr baseline="-5999"/>
              <a:t>(g)</a:t>
            </a:r>
          </a:p>
        </p:txBody>
      </p:sp>
      <p:sp>
        <p:nvSpPr>
          <p:cNvPr id="704" name="Shape 704"/>
          <p:cNvSpPr/>
          <p:nvPr/>
        </p:nvSpPr>
        <p:spPr>
          <a:xfrm>
            <a:off x="389994" y="3534249"/>
            <a:ext cx="4981347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4. Balance the particle diagram first</a:t>
            </a:r>
          </a:p>
        </p:txBody>
      </p:sp>
      <p:sp>
        <p:nvSpPr>
          <p:cNvPr id="705" name="Shape 705"/>
          <p:cNvSpPr/>
          <p:nvPr/>
        </p:nvSpPr>
        <p:spPr>
          <a:xfrm>
            <a:off x="244634" y="6340047"/>
            <a:ext cx="585764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5. Balance the symbol equationn to match</a:t>
            </a:r>
          </a:p>
        </p:txBody>
      </p:sp>
      <p:sp>
        <p:nvSpPr>
          <p:cNvPr id="706" name="Shape 706"/>
          <p:cNvSpPr/>
          <p:nvPr/>
        </p:nvSpPr>
        <p:spPr>
          <a:xfrm>
            <a:off x="3684104" y="2267173"/>
            <a:ext cx="6948103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2(g)</a:t>
            </a:r>
            <a:r>
              <a:t> + O</a:t>
            </a:r>
            <a:r>
              <a:rPr baseline="-5999"/>
              <a:t>2(g)</a:t>
            </a:r>
            <a:r>
              <a:t> —&gt;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2</a:t>
            </a:r>
            <a:r>
              <a:t>H</a:t>
            </a:r>
            <a:r>
              <a:rPr baseline="-5999"/>
              <a:t>2</a:t>
            </a:r>
            <a:r>
              <a:t>O</a:t>
            </a:r>
            <a:r>
              <a:rPr baseline="-5999"/>
              <a:t>(g)</a:t>
            </a:r>
          </a:p>
        </p:txBody>
      </p:sp>
      <p:sp>
        <p:nvSpPr>
          <p:cNvPr id="707" name="Shape 707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710" name="Group 710"/>
          <p:cNvGrpSpPr/>
          <p:nvPr/>
        </p:nvGrpSpPr>
        <p:grpSpPr>
          <a:xfrm>
            <a:off x="1358640" y="4432423"/>
            <a:ext cx="1034926" cy="565478"/>
            <a:chOff x="0" y="0"/>
            <a:chExt cx="1034925" cy="565477"/>
          </a:xfrm>
        </p:grpSpPr>
        <p:sp>
          <p:nvSpPr>
            <p:cNvPr id="708" name="Shape 708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09" name="Shape 709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13" name="Group 713"/>
          <p:cNvGrpSpPr/>
          <p:nvPr/>
        </p:nvGrpSpPr>
        <p:grpSpPr>
          <a:xfrm>
            <a:off x="3836414" y="4192594"/>
            <a:ext cx="1812454" cy="1045136"/>
            <a:chOff x="0" y="0"/>
            <a:chExt cx="1812452" cy="1045134"/>
          </a:xfrm>
        </p:grpSpPr>
        <p:sp>
          <p:nvSpPr>
            <p:cNvPr id="711" name="Shape 71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12" name="Shape 71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grpSp>
        <p:nvGrpSpPr>
          <p:cNvPr id="717" name="Group 717"/>
          <p:cNvGrpSpPr/>
          <p:nvPr/>
        </p:nvGrpSpPr>
        <p:grpSpPr>
          <a:xfrm>
            <a:off x="8509508" y="4092755"/>
            <a:ext cx="1592262" cy="1244813"/>
            <a:chOff x="0" y="0"/>
            <a:chExt cx="1592260" cy="1244812"/>
          </a:xfrm>
        </p:grpSpPr>
        <p:sp>
          <p:nvSpPr>
            <p:cNvPr id="714" name="Shape 714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5" name="Shape 715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16" name="Shape 716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21" name="Group 721"/>
          <p:cNvGrpSpPr/>
          <p:nvPr/>
        </p:nvGrpSpPr>
        <p:grpSpPr>
          <a:xfrm>
            <a:off x="10612838" y="4092755"/>
            <a:ext cx="1592262" cy="1244813"/>
            <a:chOff x="0" y="0"/>
            <a:chExt cx="1592260" cy="1244812"/>
          </a:xfrm>
        </p:grpSpPr>
        <p:sp>
          <p:nvSpPr>
            <p:cNvPr id="718" name="Shape 718"/>
            <p:cNvSpPr/>
            <p:nvPr/>
          </p:nvSpPr>
          <p:spPr>
            <a:xfrm>
              <a:off x="0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19" name="Shape 719"/>
            <p:cNvSpPr/>
            <p:nvPr/>
          </p:nvSpPr>
          <p:spPr>
            <a:xfrm>
              <a:off x="294768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20" name="Shape 720"/>
            <p:cNvSpPr/>
            <p:nvPr/>
          </p:nvSpPr>
          <p:spPr>
            <a:xfrm>
              <a:off x="987706" y="679334"/>
              <a:ext cx="604555" cy="565479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24" name="Group 724"/>
          <p:cNvGrpSpPr/>
          <p:nvPr/>
        </p:nvGrpSpPr>
        <p:grpSpPr>
          <a:xfrm>
            <a:off x="1358640" y="5386235"/>
            <a:ext cx="1034926" cy="565478"/>
            <a:chOff x="0" y="0"/>
            <a:chExt cx="1034925" cy="565477"/>
          </a:xfrm>
        </p:grpSpPr>
        <p:sp>
          <p:nvSpPr>
            <p:cNvPr id="722" name="Shape 722"/>
            <p:cNvSpPr/>
            <p:nvPr/>
          </p:nvSpPr>
          <p:spPr>
            <a:xfrm>
              <a:off x="430370" y="0"/>
              <a:ext cx="604556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723" name="Shape 723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grpSp>
        <p:nvGrpSpPr>
          <p:cNvPr id="727" name="Group 727"/>
          <p:cNvGrpSpPr/>
          <p:nvPr/>
        </p:nvGrpSpPr>
        <p:grpSpPr>
          <a:xfrm>
            <a:off x="5330637" y="3375708"/>
            <a:ext cx="6705713" cy="4954398"/>
            <a:chOff x="0" y="0"/>
            <a:chExt cx="6705711" cy="4954396"/>
          </a:xfrm>
        </p:grpSpPr>
        <p:sp>
          <p:nvSpPr>
            <p:cNvPr id="725" name="Shape 725"/>
            <p:cNvSpPr/>
            <p:nvPr/>
          </p:nvSpPr>
          <p:spPr>
            <a:xfrm flipV="1">
              <a:off x="3352856" y="-1"/>
              <a:ext cx="1" cy="3552247"/>
            </a:xfrm>
            <a:prstGeom prst="line">
              <a:avLst/>
            </a:pr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585216">
                <a:defRPr sz="14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Shape 726"/>
            <p:cNvSpPr/>
            <p:nvPr/>
          </p:nvSpPr>
          <p:spPr>
            <a:xfrm>
              <a:off x="0" y="3833748"/>
              <a:ext cx="6705712" cy="1120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585216">
                <a:defRPr i="1" sz="3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remember a number here means 2 molecules of water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30" name="Shape 730"/>
          <p:cNvSpPr/>
          <p:nvPr/>
        </p:nvSpPr>
        <p:spPr>
          <a:xfrm>
            <a:off x="685613" y="2661949"/>
            <a:ext cx="91388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oxygen</a:t>
            </a:r>
            <a:r>
              <a:rPr baseline="-5999">
                <a:solidFill>
                  <a:srgbClr val="FFFFFF"/>
                </a:solidFill>
              </a:rPr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31" name="Shape 731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34" name="Shape 734"/>
          <p:cNvSpPr/>
          <p:nvPr/>
        </p:nvSpPr>
        <p:spPr>
          <a:xfrm>
            <a:off x="685613" y="2661949"/>
            <a:ext cx="913882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</a:t>
            </a:r>
            <a:r>
              <a:t>+ oxygen</a:t>
            </a:r>
            <a:r>
              <a:rPr baseline="-5999"/>
              <a:t>(g)</a:t>
            </a:r>
            <a:r>
              <a:rPr>
                <a:solidFill>
                  <a:srgbClr val="FFFFFF"/>
                </a:solidFill>
              </a:rPr>
              <a:t> —&gt; water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35" name="Shape 735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38" name="Shape 738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  <p:sp>
        <p:nvSpPr>
          <p:cNvPr id="739" name="Shape 739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42" name="Shape 742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43" name="Shape 743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44" name="Shape 744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</a:t>
            </a:r>
            <a:r>
              <a:rPr>
                <a:solidFill>
                  <a:srgbClr val="FFFFFF"/>
                </a:solidFill>
              </a:rPr>
              <a:t>+ 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45" name="Shape 745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48" name="Shape 748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49" name="Shape 749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50" name="Shape 750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+ O</a:t>
            </a:r>
            <a:r>
              <a:rPr baseline="-5999"/>
              <a:t>2(g)</a:t>
            </a:r>
            <a:r>
              <a:t> </a:t>
            </a:r>
            <a:r>
              <a:rPr>
                <a:solidFill>
                  <a:srgbClr val="FFFFFF"/>
                </a:solidFill>
              </a:rPr>
              <a:t>—&gt; 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51" name="Shape 751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54" name="Shape 754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55" name="Shape 755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56" name="Shape 756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</a:p>
        </p:txBody>
      </p:sp>
      <p:sp>
        <p:nvSpPr>
          <p:cNvPr id="757" name="Shape 757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pic>
        <p:nvPicPr>
          <p:cNvPr id="235" name="Screen Shot 2015-12-01 at 06.1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2514"/>
            <a:ext cx="13004801" cy="5701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3695440" y="6913576"/>
            <a:ext cx="5263857" cy="2699720"/>
            <a:chOff x="0" y="0"/>
            <a:chExt cx="5263855" cy="2699718"/>
          </a:xfrm>
        </p:grpSpPr>
        <p:sp>
          <p:nvSpPr>
            <p:cNvPr id="236" name="Shape 236"/>
            <p:cNvSpPr/>
            <p:nvPr/>
          </p:nvSpPr>
          <p:spPr>
            <a:xfrm flipH="1" flipV="1">
              <a:off x="-1" y="-1"/>
              <a:ext cx="2026037" cy="13675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037344" y="739832"/>
              <a:ext cx="3226512" cy="1959887"/>
            </a:xfrm>
            <a:prstGeom prst="roundRect">
              <a:avLst>
                <a:gd name="adj" fmla="val 976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By chemical combination it means REACTION</a:t>
              </a:r>
            </a:p>
          </p:txBody>
        </p:sp>
      </p:grpSp>
      <p:sp>
        <p:nvSpPr>
          <p:cNvPr id="239" name="Shape 239"/>
          <p:cNvSpPr/>
          <p:nvPr/>
        </p:nvSpPr>
        <p:spPr>
          <a:xfrm>
            <a:off x="2023324" y="6443571"/>
            <a:ext cx="2887772" cy="360515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60" name="Shape 760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61" name="Shape 761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62" name="Shape 762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763" name="Shape 763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  <p:sp>
        <p:nvSpPr>
          <p:cNvPr id="764" name="Shape 764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</a:p>
        </p:txBody>
      </p:sp>
      <p:sp>
        <p:nvSpPr>
          <p:cNvPr id="765" name="Shape 765"/>
          <p:cNvSpPr/>
          <p:nvPr/>
        </p:nvSpPr>
        <p:spPr>
          <a:xfrm>
            <a:off x="1137828" y="6893790"/>
            <a:ext cx="1010956" cy="1045135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68" name="Shape 768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69" name="Shape 769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70" name="Shape 770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773" name="Group 773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771" name="Shape 771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72" name="Shape 772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774" name="Shape 774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  <p:sp>
        <p:nvSpPr>
          <p:cNvPr id="775" name="Shape 775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</a:p>
        </p:txBody>
      </p:sp>
      <p:sp>
        <p:nvSpPr>
          <p:cNvPr id="776" name="Shape 776"/>
          <p:cNvSpPr/>
          <p:nvPr/>
        </p:nvSpPr>
        <p:spPr>
          <a:xfrm>
            <a:off x="1137828" y="6893790"/>
            <a:ext cx="1010956" cy="1045135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/>
          <p:nvPr/>
        </p:nvSpPr>
        <p:spPr>
          <a:xfrm>
            <a:off x="933720" y="6997257"/>
            <a:ext cx="864260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rPr>
                <a:solidFill>
                  <a:srgbClr val="FFFFFF"/>
                </a:solidFill>
              </a:rPr>
              <a:t> </a:t>
            </a:r>
            <a:r>
              <a:t>+               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2(g)</a:t>
            </a:r>
            <a:r>
              <a:t> —&gt; </a:t>
            </a:r>
            <a:r>
              <a:rPr>
                <a:solidFill>
                  <a:srgbClr val="FFFFFF"/>
                </a:solidFill>
              </a:rPr>
              <a:t>H</a:t>
            </a:r>
            <a:r>
              <a:rPr baseline="-5999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O</a:t>
            </a:r>
            <a:r>
              <a:rPr baseline="-5999">
                <a:solidFill>
                  <a:srgbClr val="FFFFFF"/>
                </a:solidFill>
              </a:rPr>
              <a:t>(g)</a:t>
            </a:r>
          </a:p>
        </p:txBody>
      </p:sp>
      <p:sp>
        <p:nvSpPr>
          <p:cNvPr id="779" name="Shape 779"/>
          <p:cNvSpPr/>
          <p:nvPr/>
        </p:nvSpPr>
        <p:spPr>
          <a:xfrm>
            <a:off x="917689" y="196763"/>
            <a:ext cx="5184301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585216"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Combustion Equations</a:t>
            </a:r>
          </a:p>
        </p:txBody>
      </p:sp>
      <p:sp>
        <p:nvSpPr>
          <p:cNvPr id="780" name="Shape 780"/>
          <p:cNvSpPr/>
          <p:nvPr/>
        </p:nvSpPr>
        <p:spPr>
          <a:xfrm>
            <a:off x="181397" y="1521321"/>
            <a:ext cx="503255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1. Word equation with state symbols</a:t>
            </a:r>
          </a:p>
        </p:txBody>
      </p:sp>
      <p:sp>
        <p:nvSpPr>
          <p:cNvPr id="781" name="Shape 781"/>
          <p:cNvSpPr/>
          <p:nvPr/>
        </p:nvSpPr>
        <p:spPr>
          <a:xfrm>
            <a:off x="123540" y="3804891"/>
            <a:ext cx="4343097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82" name="Shape 782"/>
          <p:cNvSpPr/>
          <p:nvPr/>
        </p:nvSpPr>
        <p:spPr>
          <a:xfrm>
            <a:off x="219705" y="5835023"/>
            <a:ext cx="4150767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grpSp>
        <p:nvGrpSpPr>
          <p:cNvPr id="785" name="Group 785"/>
          <p:cNvGrpSpPr/>
          <p:nvPr/>
        </p:nvGrpSpPr>
        <p:grpSpPr>
          <a:xfrm>
            <a:off x="3433828" y="6893790"/>
            <a:ext cx="1812454" cy="1045135"/>
            <a:chOff x="0" y="0"/>
            <a:chExt cx="1812452" cy="1045134"/>
          </a:xfrm>
        </p:grpSpPr>
        <p:sp>
          <p:nvSpPr>
            <p:cNvPr id="783" name="Shape 783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84" name="Shape 784"/>
            <p:cNvSpPr/>
            <p:nvPr/>
          </p:nvSpPr>
          <p:spPr>
            <a:xfrm>
              <a:off x="801498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  <p:sp>
        <p:nvSpPr>
          <p:cNvPr id="786" name="Shape 786"/>
          <p:cNvSpPr/>
          <p:nvPr/>
        </p:nvSpPr>
        <p:spPr>
          <a:xfrm>
            <a:off x="259743" y="2566478"/>
            <a:ext cx="1174729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carbon</a:t>
            </a:r>
            <a:r>
              <a:rPr baseline="-5999"/>
              <a:t>(s)</a:t>
            </a:r>
            <a:r>
              <a:t> + oxygen</a:t>
            </a:r>
            <a:r>
              <a:rPr baseline="-5999"/>
              <a:t>(g)</a:t>
            </a:r>
            <a:r>
              <a:t> —&gt; carbon dioxide</a:t>
            </a:r>
            <a:r>
              <a:rPr baseline="-5999"/>
              <a:t>(g)</a:t>
            </a:r>
          </a:p>
        </p:txBody>
      </p:sp>
      <p:sp>
        <p:nvSpPr>
          <p:cNvPr id="787" name="Shape 787"/>
          <p:cNvSpPr/>
          <p:nvPr/>
        </p:nvSpPr>
        <p:spPr>
          <a:xfrm>
            <a:off x="3792682" y="4838477"/>
            <a:ext cx="599897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C</a:t>
            </a:r>
            <a:r>
              <a:rPr baseline="-5999"/>
              <a:t>(s)</a:t>
            </a:r>
            <a:r>
              <a:t> + O</a:t>
            </a:r>
            <a:r>
              <a:rPr baseline="-5999"/>
              <a:t>2(g)</a:t>
            </a:r>
            <a:r>
              <a:t> —&gt; CO</a:t>
            </a:r>
            <a:r>
              <a:rPr baseline="-5999"/>
              <a:t>2(g)</a:t>
            </a:r>
          </a:p>
        </p:txBody>
      </p:sp>
      <p:sp>
        <p:nvSpPr>
          <p:cNvPr id="788" name="Shape 788"/>
          <p:cNvSpPr/>
          <p:nvPr/>
        </p:nvSpPr>
        <p:spPr>
          <a:xfrm>
            <a:off x="1137828" y="6893790"/>
            <a:ext cx="1010956" cy="1045135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grpSp>
        <p:nvGrpSpPr>
          <p:cNvPr id="792" name="Group 792"/>
          <p:cNvGrpSpPr/>
          <p:nvPr/>
        </p:nvGrpSpPr>
        <p:grpSpPr>
          <a:xfrm>
            <a:off x="8098197" y="6893790"/>
            <a:ext cx="2509293" cy="1045135"/>
            <a:chOff x="0" y="0"/>
            <a:chExt cx="2509292" cy="1045134"/>
          </a:xfrm>
        </p:grpSpPr>
        <p:sp>
          <p:nvSpPr>
            <p:cNvPr id="789" name="Shape 789"/>
            <p:cNvSpPr/>
            <p:nvPr/>
          </p:nvSpPr>
          <p:spPr>
            <a:xfrm>
              <a:off x="0" y="0"/>
              <a:ext cx="1010955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790" name="Shape 790"/>
            <p:cNvSpPr/>
            <p:nvPr/>
          </p:nvSpPr>
          <p:spPr>
            <a:xfrm>
              <a:off x="725900" y="0"/>
              <a:ext cx="1010956" cy="1045135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791" name="Shape 791"/>
            <p:cNvSpPr/>
            <p:nvPr/>
          </p:nvSpPr>
          <p:spPr>
            <a:xfrm>
              <a:off x="1498337" y="0"/>
              <a:ext cx="1010956" cy="1045135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/>
          <p:nvPr/>
        </p:nvSpPr>
        <p:spPr>
          <a:xfrm>
            <a:off x="10617734" y="5437575"/>
            <a:ext cx="604555" cy="56547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795" name="Shape 795"/>
          <p:cNvSpPr/>
          <p:nvPr/>
        </p:nvSpPr>
        <p:spPr>
          <a:xfrm>
            <a:off x="10617734" y="3927819"/>
            <a:ext cx="604555" cy="56547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796" name="Shape 796"/>
          <p:cNvSpPr/>
          <p:nvPr/>
        </p:nvSpPr>
        <p:spPr>
          <a:xfrm>
            <a:off x="10414534" y="4478504"/>
            <a:ext cx="1010955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797" name="Shape 797"/>
          <p:cNvSpPr/>
          <p:nvPr/>
        </p:nvSpPr>
        <p:spPr>
          <a:xfrm>
            <a:off x="526126" y="-1989023"/>
            <a:ext cx="4343096" cy="4699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Replace words with symbols</a:t>
            </a:r>
          </a:p>
        </p:txBody>
      </p:sp>
      <p:sp>
        <p:nvSpPr>
          <p:cNvPr id="798" name="Shape 798"/>
          <p:cNvSpPr/>
          <p:nvPr/>
        </p:nvSpPr>
        <p:spPr>
          <a:xfrm>
            <a:off x="805284" y="-994512"/>
            <a:ext cx="4150767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2. Draw the particle diagrams</a:t>
            </a:r>
          </a:p>
        </p:txBody>
      </p:sp>
      <p:sp>
        <p:nvSpPr>
          <p:cNvPr id="799" name="Shape 799"/>
          <p:cNvSpPr/>
          <p:nvPr/>
        </p:nvSpPr>
        <p:spPr>
          <a:xfrm>
            <a:off x="20066" y="733846"/>
            <a:ext cx="12964669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Now you try, can you use what you have learned to make the word, symbol and particle equations for the combustion these fuels to make carbon dioxide and water.</a:t>
            </a:r>
          </a:p>
        </p:txBody>
      </p:sp>
      <p:grpSp>
        <p:nvGrpSpPr>
          <p:cNvPr id="807" name="Group 807"/>
          <p:cNvGrpSpPr/>
          <p:nvPr/>
        </p:nvGrpSpPr>
        <p:grpSpPr>
          <a:xfrm>
            <a:off x="1111698" y="6736483"/>
            <a:ext cx="2366780" cy="1481406"/>
            <a:chOff x="0" y="0"/>
            <a:chExt cx="2366779" cy="1481404"/>
          </a:xfrm>
        </p:grpSpPr>
        <p:grpSp>
          <p:nvGrpSpPr>
            <p:cNvPr id="803" name="Group 803"/>
            <p:cNvGrpSpPr/>
            <p:nvPr/>
          </p:nvGrpSpPr>
          <p:grpSpPr>
            <a:xfrm>
              <a:off x="0" y="0"/>
              <a:ext cx="1261562" cy="1481405"/>
              <a:chOff x="0" y="0"/>
              <a:chExt cx="1261561" cy="1481404"/>
            </a:xfrm>
          </p:grpSpPr>
          <p:sp>
            <p:nvSpPr>
              <p:cNvPr id="800" name="Shape 800"/>
              <p:cNvSpPr/>
              <p:nvPr/>
            </p:nvSpPr>
            <p:spPr>
              <a:xfrm>
                <a:off x="0" y="0"/>
                <a:ext cx="604555" cy="565478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ctr">
                <a:noAutofit/>
              </a:bodyPr>
              <a:lstStyle>
                <a:lvl1pPr defTabSz="585216">
                  <a:defRPr sz="2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  <p:sp>
            <p:nvSpPr>
              <p:cNvPr id="801" name="Shape 801"/>
              <p:cNvSpPr/>
              <p:nvPr/>
            </p:nvSpPr>
            <p:spPr>
              <a:xfrm>
                <a:off x="250606" y="249645"/>
                <a:ext cx="1010956" cy="1045136"/>
              </a:xfrm>
              <a:prstGeom prst="ellipse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25400" dist="25400" dir="2388334">
                  <a:srgbClr val="000000">
                    <a:alpha val="7931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ctr">
                <a:noAutofit/>
              </a:bodyPr>
              <a:lstStyle>
                <a:lvl1pPr defTabSz="585216">
                  <a:defRPr sz="38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C</a:t>
                </a:r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0" y="915927"/>
                <a:ext cx="604555" cy="565478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ctr">
                <a:noAutofit/>
              </a:bodyPr>
              <a:lstStyle>
                <a:lvl1pPr defTabSz="585216">
                  <a:defRPr sz="2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H</a:t>
                </a:r>
              </a:p>
            </p:txBody>
          </p:sp>
        </p:grpSp>
        <p:sp>
          <p:nvSpPr>
            <p:cNvPr id="804" name="Shape 804"/>
            <p:cNvSpPr/>
            <p:nvPr/>
          </p:nvSpPr>
          <p:spPr>
            <a:xfrm>
              <a:off x="1762224" y="915927"/>
              <a:ext cx="604556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05" name="Shape 805"/>
            <p:cNvSpPr/>
            <p:nvPr/>
          </p:nvSpPr>
          <p:spPr>
            <a:xfrm>
              <a:off x="1045615" y="218135"/>
              <a:ext cx="1010956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06" name="Shape 806"/>
            <p:cNvSpPr/>
            <p:nvPr/>
          </p:nvSpPr>
          <p:spPr>
            <a:xfrm>
              <a:off x="1762224" y="0"/>
              <a:ext cx="604556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08" name="Shape 808"/>
          <p:cNvSpPr/>
          <p:nvPr/>
        </p:nvSpPr>
        <p:spPr>
          <a:xfrm>
            <a:off x="1130639" y="8249418"/>
            <a:ext cx="27650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Ethene C</a:t>
            </a:r>
            <a:r>
              <a:rPr baseline="-5999"/>
              <a:t>2</a:t>
            </a:r>
            <a:r>
              <a:t>H</a:t>
            </a:r>
            <a:r>
              <a:rPr baseline="-5999"/>
              <a:t>4</a:t>
            </a:r>
          </a:p>
        </p:txBody>
      </p:sp>
      <p:grpSp>
        <p:nvGrpSpPr>
          <p:cNvPr id="814" name="Group 814"/>
          <p:cNvGrpSpPr/>
          <p:nvPr/>
        </p:nvGrpSpPr>
        <p:grpSpPr>
          <a:xfrm>
            <a:off x="1729674" y="4224733"/>
            <a:ext cx="1566936" cy="1481406"/>
            <a:chOff x="0" y="0"/>
            <a:chExt cx="1566935" cy="1481404"/>
          </a:xfrm>
        </p:grpSpPr>
        <p:sp>
          <p:nvSpPr>
            <p:cNvPr id="809" name="Shape 809"/>
            <p:cNvSpPr/>
            <p:nvPr/>
          </p:nvSpPr>
          <p:spPr>
            <a:xfrm>
              <a:off x="962380" y="915927"/>
              <a:ext cx="604556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10" name="Shape 810"/>
            <p:cNvSpPr/>
            <p:nvPr/>
          </p:nvSpPr>
          <p:spPr>
            <a:xfrm>
              <a:off x="0" y="0"/>
              <a:ext cx="604555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11" name="Shape 811"/>
            <p:cNvSpPr/>
            <p:nvPr/>
          </p:nvSpPr>
          <p:spPr>
            <a:xfrm>
              <a:off x="250606" y="249645"/>
              <a:ext cx="1010956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12" name="Shape 812"/>
            <p:cNvSpPr/>
            <p:nvPr/>
          </p:nvSpPr>
          <p:spPr>
            <a:xfrm>
              <a:off x="962380" y="0"/>
              <a:ext cx="604556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13" name="Shape 813"/>
            <p:cNvSpPr/>
            <p:nvPr/>
          </p:nvSpPr>
          <p:spPr>
            <a:xfrm>
              <a:off x="0" y="915927"/>
              <a:ext cx="604555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15" name="Shape 815"/>
          <p:cNvSpPr/>
          <p:nvPr/>
        </p:nvSpPr>
        <p:spPr>
          <a:xfrm>
            <a:off x="832256" y="5897461"/>
            <a:ext cx="29256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Methane CH</a:t>
            </a:r>
            <a:r>
              <a:rPr baseline="-5999"/>
              <a:t>4</a:t>
            </a:r>
          </a:p>
        </p:txBody>
      </p:sp>
      <p:grpSp>
        <p:nvGrpSpPr>
          <p:cNvPr id="825" name="Group 825"/>
          <p:cNvGrpSpPr/>
          <p:nvPr/>
        </p:nvGrpSpPr>
        <p:grpSpPr>
          <a:xfrm>
            <a:off x="7499418" y="6947331"/>
            <a:ext cx="3769247" cy="2079570"/>
            <a:chOff x="0" y="0"/>
            <a:chExt cx="3769246" cy="2079568"/>
          </a:xfrm>
        </p:grpSpPr>
        <p:sp>
          <p:nvSpPr>
            <p:cNvPr id="816" name="Shape 816"/>
            <p:cNvSpPr/>
            <p:nvPr/>
          </p:nvSpPr>
          <p:spPr>
            <a:xfrm>
              <a:off x="673399" y="1514090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17" name="Shape 817"/>
            <p:cNvSpPr/>
            <p:nvPr/>
          </p:nvSpPr>
          <p:spPr>
            <a:xfrm>
              <a:off x="673399" y="4334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18" name="Shape 818"/>
            <p:cNvSpPr/>
            <p:nvPr/>
          </p:nvSpPr>
          <p:spPr>
            <a:xfrm>
              <a:off x="470199" y="555019"/>
              <a:ext cx="1010955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19" name="Shape 819"/>
            <p:cNvSpPr/>
            <p:nvPr/>
          </p:nvSpPr>
          <p:spPr>
            <a:xfrm>
              <a:off x="0" y="794847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20" name="Shape 820"/>
            <p:cNvSpPr/>
            <p:nvPr/>
          </p:nvSpPr>
          <p:spPr>
            <a:xfrm>
              <a:off x="1459176" y="1509756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21" name="Shape 821"/>
            <p:cNvSpPr/>
            <p:nvPr/>
          </p:nvSpPr>
          <p:spPr>
            <a:xfrm>
              <a:off x="1459176" y="0"/>
              <a:ext cx="604555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22" name="Shape 822"/>
            <p:cNvSpPr/>
            <p:nvPr/>
          </p:nvSpPr>
          <p:spPr>
            <a:xfrm>
              <a:off x="1255976" y="550684"/>
              <a:ext cx="1010955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23" name="Shape 823"/>
            <p:cNvSpPr/>
            <p:nvPr/>
          </p:nvSpPr>
          <p:spPr>
            <a:xfrm>
              <a:off x="2244952" y="502349"/>
              <a:ext cx="1010956" cy="1045136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O</a:t>
              </a:r>
            </a:p>
          </p:txBody>
        </p:sp>
        <p:sp>
          <p:nvSpPr>
            <p:cNvPr id="824" name="Shape 824"/>
            <p:cNvSpPr/>
            <p:nvPr/>
          </p:nvSpPr>
          <p:spPr>
            <a:xfrm>
              <a:off x="3164692" y="742177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26" name="Shape 826"/>
          <p:cNvSpPr/>
          <p:nvPr/>
        </p:nvSpPr>
        <p:spPr>
          <a:xfrm>
            <a:off x="7802218" y="9032744"/>
            <a:ext cx="36028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Ethanol C</a:t>
            </a:r>
            <a:r>
              <a:rPr baseline="-5999"/>
              <a:t>2</a:t>
            </a:r>
            <a:r>
              <a:t>H</a:t>
            </a:r>
            <a:r>
              <a:rPr baseline="-5999"/>
              <a:t>5</a:t>
            </a:r>
            <a:r>
              <a:t>OH</a:t>
            </a:r>
          </a:p>
        </p:txBody>
      </p:sp>
      <p:grpSp>
        <p:nvGrpSpPr>
          <p:cNvPr id="835" name="Group 835"/>
          <p:cNvGrpSpPr/>
          <p:nvPr/>
        </p:nvGrpSpPr>
        <p:grpSpPr>
          <a:xfrm>
            <a:off x="7567610" y="3961287"/>
            <a:ext cx="4318228" cy="2079569"/>
            <a:chOff x="0" y="0"/>
            <a:chExt cx="4318227" cy="2079568"/>
          </a:xfrm>
        </p:grpSpPr>
        <p:sp>
          <p:nvSpPr>
            <p:cNvPr id="827" name="Shape 827"/>
            <p:cNvSpPr/>
            <p:nvPr/>
          </p:nvSpPr>
          <p:spPr>
            <a:xfrm>
              <a:off x="673399" y="1514090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28" name="Shape 828"/>
            <p:cNvSpPr/>
            <p:nvPr/>
          </p:nvSpPr>
          <p:spPr>
            <a:xfrm>
              <a:off x="673399" y="4334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29" name="Shape 829"/>
            <p:cNvSpPr/>
            <p:nvPr/>
          </p:nvSpPr>
          <p:spPr>
            <a:xfrm>
              <a:off x="470199" y="555019"/>
              <a:ext cx="1010955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30" name="Shape 830"/>
            <p:cNvSpPr/>
            <p:nvPr/>
          </p:nvSpPr>
          <p:spPr>
            <a:xfrm>
              <a:off x="0" y="794847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31" name="Shape 831"/>
            <p:cNvSpPr/>
            <p:nvPr/>
          </p:nvSpPr>
          <p:spPr>
            <a:xfrm>
              <a:off x="1459176" y="1509756"/>
              <a:ext cx="604555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32" name="Shape 832"/>
            <p:cNvSpPr/>
            <p:nvPr/>
          </p:nvSpPr>
          <p:spPr>
            <a:xfrm>
              <a:off x="1459176" y="0"/>
              <a:ext cx="604555" cy="56547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  <p:sp>
          <p:nvSpPr>
            <p:cNvPr id="833" name="Shape 833"/>
            <p:cNvSpPr/>
            <p:nvPr/>
          </p:nvSpPr>
          <p:spPr>
            <a:xfrm>
              <a:off x="1255976" y="550684"/>
              <a:ext cx="1010955" cy="1045136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38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C</a:t>
              </a:r>
            </a:p>
          </p:txBody>
        </p:sp>
        <p:sp>
          <p:nvSpPr>
            <p:cNvPr id="834" name="Shape 834"/>
            <p:cNvSpPr/>
            <p:nvPr/>
          </p:nvSpPr>
          <p:spPr>
            <a:xfrm>
              <a:off x="3713672" y="790513"/>
              <a:ext cx="604556" cy="565479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noAutofit/>
            </a:bodyPr>
            <a:lstStyle>
              <a:lvl1pPr defTabSz="585216">
                <a:defRPr sz="2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</a:t>
              </a:r>
            </a:p>
          </p:txBody>
        </p:sp>
      </p:grpSp>
      <p:sp>
        <p:nvSpPr>
          <p:cNvPr id="836" name="Shape 836"/>
          <p:cNvSpPr/>
          <p:nvPr/>
        </p:nvSpPr>
        <p:spPr>
          <a:xfrm>
            <a:off x="9812563" y="5437575"/>
            <a:ext cx="604555" cy="56547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837" name="Shape 837"/>
          <p:cNvSpPr/>
          <p:nvPr/>
        </p:nvSpPr>
        <p:spPr>
          <a:xfrm>
            <a:off x="9812563" y="3927819"/>
            <a:ext cx="604555" cy="565479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838" name="Shape 838"/>
          <p:cNvSpPr/>
          <p:nvPr/>
        </p:nvSpPr>
        <p:spPr>
          <a:xfrm>
            <a:off x="9609363" y="4478504"/>
            <a:ext cx="1010955" cy="1045136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>
            <a:lvl1pPr defTabSz="585216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839" name="Shape 839"/>
          <p:cNvSpPr/>
          <p:nvPr/>
        </p:nvSpPr>
        <p:spPr>
          <a:xfrm>
            <a:off x="7972361" y="6034815"/>
            <a:ext cx="29597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Butane C</a:t>
            </a:r>
            <a:r>
              <a:rPr baseline="-5999"/>
              <a:t>4</a:t>
            </a:r>
            <a:r>
              <a:t>H</a:t>
            </a:r>
            <a:r>
              <a:rPr baseline="-5999"/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4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48060" r="0" b="39308"/>
          <a:stretch>
            <a:fillRect/>
          </a:stretch>
        </p:blipFill>
        <p:spPr>
          <a:xfrm>
            <a:off x="-120509" y="4616348"/>
            <a:ext cx="14046266" cy="1253698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Shape 842"/>
          <p:cNvSpPr/>
          <p:nvPr/>
        </p:nvSpPr>
        <p:spPr>
          <a:xfrm>
            <a:off x="329742" y="365546"/>
            <a:ext cx="12345316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Extension: If there is not enough oxygen remember that the combustion produces carbon monoxide instead.</a:t>
            </a:r>
          </a:p>
          <a:p>
            <a:pPr>
              <a:defRPr sz="4800"/>
            </a:pPr>
            <a:r>
              <a:t>Can you produce balanced incomplete combustion equations for these fuels as well.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pic>
        <p:nvPicPr>
          <p:cNvPr id="242" name="Screen Shot 2015-12-01 at 06.1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2514"/>
            <a:ext cx="13004801" cy="5701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 245"/>
          <p:cNvGrpSpPr/>
          <p:nvPr/>
        </p:nvGrpSpPr>
        <p:grpSpPr>
          <a:xfrm>
            <a:off x="6222063" y="6769197"/>
            <a:ext cx="5263856" cy="2699720"/>
            <a:chOff x="0" y="0"/>
            <a:chExt cx="5263855" cy="2699718"/>
          </a:xfrm>
        </p:grpSpPr>
        <p:sp>
          <p:nvSpPr>
            <p:cNvPr id="243" name="Shape 243"/>
            <p:cNvSpPr/>
            <p:nvPr/>
          </p:nvSpPr>
          <p:spPr>
            <a:xfrm flipH="1" flipV="1">
              <a:off x="-1" y="-1"/>
              <a:ext cx="2026037" cy="13675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037344" y="739832"/>
              <a:ext cx="3226512" cy="1959887"/>
            </a:xfrm>
            <a:prstGeom prst="roundRect">
              <a:avLst>
                <a:gd name="adj" fmla="val 976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Usually a fuel</a:t>
              </a:r>
            </a:p>
          </p:txBody>
        </p:sp>
      </p:grpSp>
      <p:sp>
        <p:nvSpPr>
          <p:cNvPr id="246" name="Shape 246"/>
          <p:cNvSpPr/>
          <p:nvPr/>
        </p:nvSpPr>
        <p:spPr>
          <a:xfrm>
            <a:off x="5560595" y="6425523"/>
            <a:ext cx="1552836" cy="360516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pic>
        <p:nvPicPr>
          <p:cNvPr id="249" name="Screen Shot 2015-12-01 at 06.1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2514"/>
            <a:ext cx="13004801" cy="5701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roup 252"/>
          <p:cNvGrpSpPr/>
          <p:nvPr/>
        </p:nvGrpSpPr>
        <p:grpSpPr>
          <a:xfrm>
            <a:off x="7876845" y="6818616"/>
            <a:ext cx="3609074" cy="2650301"/>
            <a:chOff x="1654782" y="49418"/>
            <a:chExt cx="3609072" cy="2650300"/>
          </a:xfrm>
        </p:grpSpPr>
        <p:sp>
          <p:nvSpPr>
            <p:cNvPr id="250" name="Shape 250"/>
            <p:cNvSpPr/>
            <p:nvPr/>
          </p:nvSpPr>
          <p:spPr>
            <a:xfrm flipH="1" flipV="1">
              <a:off x="1654782" y="49418"/>
              <a:ext cx="371254" cy="13181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037344" y="739832"/>
              <a:ext cx="3226512" cy="1959887"/>
            </a:xfrm>
            <a:prstGeom prst="roundRect">
              <a:avLst>
                <a:gd name="adj" fmla="val 976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ALWAYS OXYGEN!!!</a:t>
              </a:r>
            </a:p>
          </p:txBody>
        </p:sp>
      </p:grpSp>
      <p:sp>
        <p:nvSpPr>
          <p:cNvPr id="253" name="Shape 253"/>
          <p:cNvSpPr/>
          <p:nvPr/>
        </p:nvSpPr>
        <p:spPr>
          <a:xfrm>
            <a:off x="7607272" y="6425523"/>
            <a:ext cx="1177227" cy="360516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Combustion</a:t>
            </a:r>
          </a:p>
        </p:txBody>
      </p:sp>
      <p:pic>
        <p:nvPicPr>
          <p:cNvPr id="256" name="Screen Shot 2015-12-01 at 06.1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2514"/>
            <a:ext cx="13004801" cy="5701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Group 259"/>
          <p:cNvGrpSpPr/>
          <p:nvPr/>
        </p:nvGrpSpPr>
        <p:grpSpPr>
          <a:xfrm>
            <a:off x="3306712" y="7078262"/>
            <a:ext cx="5634537" cy="2408703"/>
            <a:chOff x="-465061" y="242611"/>
            <a:chExt cx="5634536" cy="2408701"/>
          </a:xfrm>
        </p:grpSpPr>
        <p:sp>
          <p:nvSpPr>
            <p:cNvPr id="257" name="Shape 257"/>
            <p:cNvSpPr/>
            <p:nvPr/>
          </p:nvSpPr>
          <p:spPr>
            <a:xfrm flipH="1" flipV="1">
              <a:off x="-465062" y="242611"/>
              <a:ext cx="2454771" cy="11004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000815" y="726567"/>
              <a:ext cx="3168660" cy="1924747"/>
            </a:xfrm>
            <a:prstGeom prst="roundRect">
              <a:avLst>
                <a:gd name="adj" fmla="val 9768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This makes it an exothermic reaction</a:t>
              </a:r>
            </a:p>
          </p:txBody>
        </p:sp>
      </p:grpSp>
      <p:sp>
        <p:nvSpPr>
          <p:cNvPr id="260" name="Shape 260"/>
          <p:cNvSpPr/>
          <p:nvPr/>
        </p:nvSpPr>
        <p:spPr>
          <a:xfrm>
            <a:off x="1265337" y="6786469"/>
            <a:ext cx="1891505" cy="360516"/>
          </a:xfrm>
          <a:prstGeom prst="rect">
            <a:avLst/>
          </a:prstGeom>
          <a:solidFill>
            <a:srgbClr val="FFFC79">
              <a:alpha val="6101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creen Shot 2015-12-01 at 06.17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449061"/>
            <a:ext cx="13004801" cy="3983259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4580624" y="6333117"/>
            <a:ext cx="7843920" cy="210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 defTabSz="457200">
              <a:tabLst>
                <a:tab pos="139700" algn="l"/>
                <a:tab pos="457200" algn="l"/>
              </a:tabLst>
              <a:defRPr sz="70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	إهتياج عنيف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