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9" name="Shape 20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Num" sz="quarter" idx="2"/>
          </p:nvPr>
        </p:nvSpPr>
        <p:spPr>
          <a:xfrm>
            <a:off x="11962227" y="8882098"/>
            <a:ext cx="392333" cy="409449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0058"/>
            </a:gs>
            <a:gs pos="100000">
              <a:srgbClr val="000099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oup 181"/>
          <p:cNvGrpSpPr/>
          <p:nvPr/>
        </p:nvGrpSpPr>
        <p:grpSpPr>
          <a:xfrm>
            <a:off x="-1" y="-1"/>
            <a:ext cx="13007059" cy="9751344"/>
            <a:chOff x="0" y="0"/>
            <a:chExt cx="13007057" cy="9751342"/>
          </a:xfrm>
        </p:grpSpPr>
        <p:sp>
          <p:nvSpPr>
            <p:cNvPr id="142" name="Shape 142"/>
            <p:cNvSpPr/>
            <p:nvPr/>
          </p:nvSpPr>
          <p:spPr>
            <a:xfrm>
              <a:off x="0" y="27093"/>
              <a:ext cx="13000285" cy="738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15" y="11985"/>
                  </a:moveTo>
                  <a:lnTo>
                    <a:pt x="0" y="0"/>
                  </a:lnTo>
                  <a:lnTo>
                    <a:pt x="0" y="3445"/>
                  </a:lnTo>
                  <a:lnTo>
                    <a:pt x="11428" y="13054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015" y="11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336408" y="0"/>
              <a:ext cx="12663877" cy="732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20" y="11416"/>
                  </a:moveTo>
                  <a:lnTo>
                    <a:pt x="1665" y="0"/>
                  </a:lnTo>
                  <a:lnTo>
                    <a:pt x="0" y="0"/>
                  </a:lnTo>
                  <a:lnTo>
                    <a:pt x="11922" y="11896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220" y="114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7750950"/>
              <a:ext cx="9116907" cy="43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50"/>
                  </a:moveTo>
                  <a:lnTo>
                    <a:pt x="21600" y="21600"/>
                  </a:lnTo>
                  <a:lnTo>
                    <a:pt x="21600" y="16200"/>
                  </a:lnTo>
                  <a:lnTo>
                    <a:pt x="0" y="0"/>
                  </a:lnTo>
                  <a:lnTo>
                    <a:pt x="0" y="175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0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9116907" y="8076071"/>
              <a:ext cx="3883378" cy="14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9636"/>
                  </a:lnTo>
                  <a:lnTo>
                    <a:pt x="0" y="0"/>
                  </a:lnTo>
                  <a:lnTo>
                    <a:pt x="0" y="15709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8412480"/>
              <a:ext cx="10801210" cy="74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5055"/>
                  </a:lnTo>
                  <a:lnTo>
                    <a:pt x="21600" y="0"/>
                  </a:lnTo>
                  <a:lnTo>
                    <a:pt x="0" y="702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D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>
              <a:off x="10801208" y="8358293"/>
              <a:ext cx="2199077" cy="22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265"/>
                  </a:moveTo>
                  <a:lnTo>
                    <a:pt x="21600" y="0"/>
                  </a:lnTo>
                  <a:lnTo>
                    <a:pt x="0" y="5133"/>
                  </a:lnTo>
                  <a:lnTo>
                    <a:pt x="0" y="21600"/>
                  </a:lnTo>
                  <a:lnTo>
                    <a:pt x="21600" y="10265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8170898" y="8613422"/>
              <a:ext cx="4829387" cy="44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7018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0" y="8965635"/>
              <a:ext cx="8170898" cy="78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854" y="21600"/>
                  </a:lnTo>
                  <a:lnTo>
                    <a:pt x="21600" y="2607"/>
                  </a:lnTo>
                  <a:lnTo>
                    <a:pt x="21600" y="0"/>
                  </a:lnTo>
                  <a:lnTo>
                    <a:pt x="0" y="16386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4734560" y="9128195"/>
              <a:ext cx="5676054" cy="62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25" y="21600"/>
                  </a:moveTo>
                  <a:lnTo>
                    <a:pt x="21600" y="15965"/>
                  </a:lnTo>
                  <a:lnTo>
                    <a:pt x="19395" y="0"/>
                  </a:lnTo>
                  <a:lnTo>
                    <a:pt x="0" y="21600"/>
                  </a:lnTo>
                  <a:lnTo>
                    <a:pt x="18725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9830364" y="8735342"/>
              <a:ext cx="3169921" cy="8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lnTo>
                    <a:pt x="21600" y="0"/>
                  </a:lnTo>
                  <a:lnTo>
                    <a:pt x="0" y="9943"/>
                  </a:lnTo>
                  <a:lnTo>
                    <a:pt x="3951" y="21600"/>
                  </a:lnTo>
                  <a:lnTo>
                    <a:pt x="21600" y="7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8089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11356622" y="7114258"/>
              <a:ext cx="1643663" cy="54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54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3355058"/>
              <a:ext cx="11356623" cy="377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0"/>
                  </a:moveTo>
                  <a:lnTo>
                    <a:pt x="21600" y="21600"/>
                  </a:lnTo>
                  <a:lnTo>
                    <a:pt x="21600" y="21522"/>
                  </a:lnTo>
                  <a:lnTo>
                    <a:pt x="0" y="0"/>
                  </a:lnTo>
                  <a:lnTo>
                    <a:pt x="0" y="9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11356622" y="6883964"/>
              <a:ext cx="1643663" cy="71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192"/>
                  </a:lnTo>
                  <a:lnTo>
                    <a:pt x="0" y="0"/>
                  </a:lnTo>
                  <a:lnTo>
                    <a:pt x="0" y="366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>
              <a:off x="0" y="2068124"/>
              <a:ext cx="11356623" cy="493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09"/>
                  </a:moveTo>
                  <a:lnTo>
                    <a:pt x="21600" y="21600"/>
                  </a:lnTo>
                  <a:lnTo>
                    <a:pt x="21600" y="21067"/>
                  </a:lnTo>
                  <a:lnTo>
                    <a:pt x="0" y="0"/>
                  </a:lnTo>
                  <a:lnTo>
                    <a:pt x="0" y="39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5179342" y="0"/>
              <a:ext cx="7132321" cy="615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77" y="21600"/>
                  </a:lnTo>
                  <a:lnTo>
                    <a:pt x="21600" y="21418"/>
                  </a:lnTo>
                  <a:lnTo>
                    <a:pt x="69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12271022" y="6100515"/>
              <a:ext cx="729263" cy="67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8999"/>
                  </a:lnTo>
                  <a:lnTo>
                    <a:pt x="1204" y="0"/>
                  </a:lnTo>
                  <a:lnTo>
                    <a:pt x="0" y="1662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F0F9F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12365849" y="5843129"/>
              <a:ext cx="634436" cy="75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1155"/>
                  </a:lnTo>
                  <a:lnTo>
                    <a:pt x="7379" y="0"/>
                  </a:lnTo>
                  <a:lnTo>
                    <a:pt x="0" y="580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5540586" y="0"/>
              <a:ext cx="7042010" cy="604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936" y="21600"/>
                  </a:lnTo>
                  <a:lnTo>
                    <a:pt x="21600" y="20875"/>
                  </a:lnTo>
                  <a:lnTo>
                    <a:pt x="265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6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>
              <a:off x="12702258" y="5721208"/>
              <a:ext cx="298027" cy="29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99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7026204" y="0"/>
              <a:ext cx="5676054" cy="572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56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E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7875129" y="0"/>
              <a:ext cx="4962597" cy="559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82" y="21600"/>
                  </a:lnTo>
                  <a:lnTo>
                    <a:pt x="21600" y="21548"/>
                  </a:lnTo>
                  <a:lnTo>
                    <a:pt x="311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3" name="Shape 163"/>
            <p:cNvSpPr/>
            <p:nvPr/>
          </p:nvSpPr>
          <p:spPr>
            <a:xfrm>
              <a:off x="12810631" y="5585742"/>
              <a:ext cx="189654" cy="21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0250"/>
                  </a:lnTo>
                  <a:lnTo>
                    <a:pt x="3086" y="0"/>
                  </a:lnTo>
                  <a:lnTo>
                    <a:pt x="0" y="135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1717A3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>
              <a:off x="12650329" y="1919111"/>
              <a:ext cx="349956" cy="116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8540"/>
                  </a:lnTo>
                  <a:lnTo>
                    <a:pt x="10730" y="0"/>
                  </a:lnTo>
                  <a:lnTo>
                    <a:pt x="0" y="803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11530471" y="0"/>
              <a:ext cx="1293708" cy="23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02" y="21600"/>
                  </a:lnTo>
                  <a:lnTo>
                    <a:pt x="21600" y="17624"/>
                  </a:lnTo>
                  <a:lnTo>
                    <a:pt x="9445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5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2216835" y="0"/>
              <a:ext cx="769903" cy="179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21" y="0"/>
                  </a:moveTo>
                  <a:lnTo>
                    <a:pt x="0" y="0"/>
                  </a:lnTo>
                  <a:lnTo>
                    <a:pt x="18179" y="21600"/>
                  </a:lnTo>
                  <a:lnTo>
                    <a:pt x="21600" y="17697"/>
                  </a:lnTo>
                  <a:lnTo>
                    <a:pt x="912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9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>
              <a:off x="12864817" y="1474328"/>
              <a:ext cx="135468" cy="70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69"/>
                  </a:moveTo>
                  <a:lnTo>
                    <a:pt x="21600" y="21600"/>
                  </a:lnTo>
                  <a:lnTo>
                    <a:pt x="21600" y="415"/>
                  </a:lnTo>
                  <a:lnTo>
                    <a:pt x="19440" y="0"/>
                  </a:lnTo>
                  <a:lnTo>
                    <a:pt x="0" y="9969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8" name="Shape 168"/>
            <p:cNvSpPr/>
            <p:nvPr/>
          </p:nvSpPr>
          <p:spPr>
            <a:xfrm>
              <a:off x="4515" y="3614702"/>
              <a:ext cx="12986739" cy="420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99"/>
                  </a:moveTo>
                  <a:lnTo>
                    <a:pt x="21600" y="21600"/>
                  </a:lnTo>
                  <a:lnTo>
                    <a:pt x="21600" y="21252"/>
                  </a:lnTo>
                  <a:lnTo>
                    <a:pt x="0" y="0"/>
                  </a:lnTo>
                  <a:lnTo>
                    <a:pt x="0" y="429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12988995" y="7861582"/>
              <a:ext cx="18063" cy="1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8FF0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>
              <a:off x="4515" y="4858737"/>
              <a:ext cx="12986739" cy="301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13"/>
                  </a:moveTo>
                  <a:lnTo>
                    <a:pt x="21600" y="21600"/>
                  </a:lnTo>
                  <a:lnTo>
                    <a:pt x="21600" y="21503"/>
                  </a:lnTo>
                  <a:lnTo>
                    <a:pt x="0" y="0"/>
                  </a:lnTo>
                  <a:lnTo>
                    <a:pt x="0" y="591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515" y="7172959"/>
              <a:ext cx="12986739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04"/>
                  </a:moveTo>
                  <a:lnTo>
                    <a:pt x="21600" y="21600"/>
                  </a:lnTo>
                  <a:lnTo>
                    <a:pt x="21600" y="20974"/>
                  </a:lnTo>
                  <a:lnTo>
                    <a:pt x="0" y="0"/>
                  </a:lnTo>
                  <a:lnTo>
                    <a:pt x="0" y="250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2928337" y="0"/>
              <a:ext cx="10062917" cy="717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437"/>
                  </a:lnTo>
                  <a:lnTo>
                    <a:pt x="60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>
              <a:off x="7498080" y="0"/>
              <a:ext cx="5493174" cy="590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50"/>
                  </a:lnTo>
                  <a:lnTo>
                    <a:pt x="58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>
              <a:off x="8918222" y="0"/>
              <a:ext cx="4073032" cy="556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2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9706"/>
                  </a:lnTo>
                  <a:lnTo>
                    <a:pt x="21528" y="19706"/>
                  </a:lnTo>
                  <a:lnTo>
                    <a:pt x="582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>
              <a:off x="10202898" y="0"/>
              <a:ext cx="2788356" cy="468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225"/>
                  </a:lnTo>
                  <a:lnTo>
                    <a:pt x="73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>
              <a:off x="10598008" y="0"/>
              <a:ext cx="2393246" cy="437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33"/>
                  </a:lnTo>
                  <a:lnTo>
                    <a:pt x="110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11245991" y="0"/>
              <a:ext cx="1745263" cy="335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816"/>
                  </a:moveTo>
                  <a:lnTo>
                    <a:pt x="1177" y="0"/>
                  </a:lnTo>
                  <a:lnTo>
                    <a:pt x="0" y="0"/>
                  </a:lnTo>
                  <a:lnTo>
                    <a:pt x="21600" y="21600"/>
                  </a:lnTo>
                  <a:lnTo>
                    <a:pt x="21600" y="208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180" name="Group 180"/>
            <p:cNvGrpSpPr/>
            <p:nvPr/>
          </p:nvGrpSpPr>
          <p:grpSpPr>
            <a:xfrm>
              <a:off x="-1" y="3684693"/>
              <a:ext cx="13000286" cy="4194952"/>
              <a:chOff x="0" y="0"/>
              <a:chExt cx="13000285" cy="4194951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1" y="0"/>
                <a:ext cx="8286046" cy="2964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6021"/>
                    </a:lnTo>
                    <a:lnTo>
                      <a:pt x="21458" y="21600"/>
                    </a:lnTo>
                    <a:lnTo>
                      <a:pt x="21529" y="20317"/>
                    </a:lnTo>
                    <a:lnTo>
                      <a:pt x="21600" y="1913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6F"/>
                  </a:gs>
                  <a:gs pos="100000">
                    <a:srgbClr val="000099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8231858" y="2625795"/>
                <a:ext cx="4768427" cy="1569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0668"/>
                    </a:moveTo>
                    <a:lnTo>
                      <a:pt x="246" y="0"/>
                    </a:lnTo>
                    <a:lnTo>
                      <a:pt x="123" y="2238"/>
                    </a:lnTo>
                    <a:lnTo>
                      <a:pt x="0" y="4662"/>
                    </a:lnTo>
                    <a:lnTo>
                      <a:pt x="21600" y="21600"/>
                    </a:lnTo>
                    <a:lnTo>
                      <a:pt x="21600" y="206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99"/>
                  </a:gs>
                  <a:gs pos="100000">
                    <a:srgbClr val="1717A3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182" name="Shape 182"/>
          <p:cNvSpPr/>
          <p:nvPr>
            <p:ph type="title"/>
          </p:nvPr>
        </p:nvSpPr>
        <p:spPr>
          <a:xfrm>
            <a:off x="650239" y="2275839"/>
            <a:ext cx="11704322" cy="260096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3" name="Shape 183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indent="9144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indent="18288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hape 184"/>
          <p:cNvSpPr/>
          <p:nvPr>
            <p:ph type="sldNum" sz="quarter" idx="2"/>
          </p:nvPr>
        </p:nvSpPr>
        <p:spPr>
          <a:xfrm>
            <a:off x="11985791" y="9178079"/>
            <a:ext cx="368769" cy="352002"/>
          </a:xfrm>
          <a:prstGeom prst="rect">
            <a:avLst/>
          </a:prstGeom>
        </p:spPr>
        <p:txBody>
          <a:bodyPr lIns="65023" tIns="65023" rIns="65023" bIns="65023" anchor="b"/>
          <a:lstStyle>
            <a:lvl1pPr algn="r" defTabSz="1300480">
              <a:defRPr sz="1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2" name="Shape 192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hape 193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1" name="Shape 201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hape 202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73FA7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Metal Carbonates Part 1</a:t>
            </a:r>
          </a:p>
        </p:txBody>
      </p:sp>
      <p:sp>
        <p:nvSpPr>
          <p:cNvPr id="212" name="Shape 212"/>
          <p:cNvSpPr/>
          <p:nvPr>
            <p:ph type="body" idx="1"/>
          </p:nvPr>
        </p:nvSpPr>
        <p:spPr>
          <a:xfrm>
            <a:off x="939800" y="261620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Outline the methods used to prepare metal salts</a:t>
            </a:r>
          </a:p>
          <a:p>
            <a:pPr/>
            <a:r>
              <a:t>Know what happens when metal carbonates react with acids</a:t>
            </a:r>
          </a:p>
        </p:txBody>
      </p:sp>
      <p:sp>
        <p:nvSpPr>
          <p:cNvPr id="213" name="Shape 213"/>
          <p:cNvSpPr/>
          <p:nvPr/>
        </p:nvSpPr>
        <p:spPr>
          <a:xfrm>
            <a:off x="31794" y="28058"/>
            <a:ext cx="95328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 u="sng"/>
            </a:lvl1pPr>
          </a:lstStyle>
          <a:p>
            <a:pPr/>
            <a:r>
              <a:t>CWK</a:t>
            </a:r>
          </a:p>
        </p:txBody>
      </p:sp>
      <p:sp>
        <p:nvSpPr>
          <p:cNvPr id="214" name="Shape 214"/>
          <p:cNvSpPr/>
          <p:nvPr/>
        </p:nvSpPr>
        <p:spPr>
          <a:xfrm>
            <a:off x="12023820" y="28058"/>
            <a:ext cx="892151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 u="sng"/>
            </a:lvl1pPr>
          </a:lstStyle>
          <a:p>
            <a:pPr/>
            <a:r>
              <a:t>Date</a:t>
            </a:r>
          </a:p>
        </p:txBody>
      </p:sp>
      <p:sp>
        <p:nvSpPr>
          <p:cNvPr id="215" name="Shape 215"/>
          <p:cNvSpPr/>
          <p:nvPr/>
        </p:nvSpPr>
        <p:spPr>
          <a:xfrm>
            <a:off x="11488581" y="9467488"/>
            <a:ext cx="150713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200">
                <a:solidFill>
                  <a:srgbClr val="DCDEE0"/>
                </a:solidFill>
              </a:defRPr>
            </a:lvl1pPr>
          </a:lstStyle>
          <a:p>
            <a:pPr/>
            <a:r>
              <a:t>MrMortonScience</a:t>
            </a:r>
          </a:p>
        </p:txBody>
      </p:sp>
      <p:sp>
        <p:nvSpPr>
          <p:cNvPr id="216" name="Shape 216"/>
          <p:cNvSpPr/>
          <p:nvPr/>
        </p:nvSpPr>
        <p:spPr>
          <a:xfrm>
            <a:off x="13242" y="9132649"/>
            <a:ext cx="22238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Lesson 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144422">
              <a:defRPr sz="4752"/>
            </a:lvl1pPr>
          </a:lstStyle>
          <a:p>
            <a:pPr/>
            <a:r>
              <a:t>Investigating metal carbonates reaction with acid</a:t>
            </a:r>
          </a:p>
        </p:txBody>
      </p:sp>
      <p:sp>
        <p:nvSpPr>
          <p:cNvPr id="219" name="Shape 219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2" name="Shape 222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23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57921" y="255098"/>
            <a:ext cx="8636568" cy="92434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6" name="Shape 226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27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87875"/>
            <a:ext cx="12431346" cy="28675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86653" y="3750274"/>
            <a:ext cx="9672322" cy="44433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