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Shape 1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Num" sz="quarter" idx="2"/>
          </p:nvPr>
        </p:nvSpPr>
        <p:spPr>
          <a:xfrm>
            <a:off x="11962227" y="8882098"/>
            <a:ext cx="392333" cy="409449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xfrm>
            <a:off x="12005833" y="9114112"/>
            <a:ext cx="348727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73FA7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Structure of the Earth (layers)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 be able to label the core, mantle and crust, and</a:t>
            </a:r>
            <a:br/>
            <a:r>
              <a:t>atmosphere. </a:t>
            </a:r>
          </a:p>
          <a:p>
            <a:pPr/>
            <a:r>
              <a:t>To describe the properties of the layers if the Earth.</a:t>
            </a:r>
          </a:p>
          <a:p>
            <a:pPr/>
            <a:r>
              <a:t>To relate the properties to those of solids, liquids and gases.</a:t>
            </a:r>
          </a:p>
        </p:txBody>
      </p:sp>
      <p:sp>
        <p:nvSpPr>
          <p:cNvPr id="146" name="Shape 146"/>
          <p:cNvSpPr/>
          <p:nvPr/>
        </p:nvSpPr>
        <p:spPr>
          <a:xfrm>
            <a:off x="31794" y="28058"/>
            <a:ext cx="95328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u="sng"/>
            </a:lvl1pPr>
          </a:lstStyle>
          <a:p>
            <a:pPr/>
            <a:r>
              <a:t>CWK</a:t>
            </a:r>
          </a:p>
        </p:txBody>
      </p:sp>
      <p:sp>
        <p:nvSpPr>
          <p:cNvPr id="147" name="Shape 147"/>
          <p:cNvSpPr/>
          <p:nvPr/>
        </p:nvSpPr>
        <p:spPr>
          <a:xfrm>
            <a:off x="11993251" y="28058"/>
            <a:ext cx="95328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u="sng"/>
            </a:lvl1pPr>
          </a:lstStyle>
          <a:p>
            <a:pPr/>
            <a:r>
              <a:t>CWK</a:t>
            </a:r>
          </a:p>
        </p:txBody>
      </p:sp>
      <p:sp>
        <p:nvSpPr>
          <p:cNvPr id="148" name="Shape 148"/>
          <p:cNvSpPr/>
          <p:nvPr/>
        </p:nvSpPr>
        <p:spPr>
          <a:xfrm>
            <a:off x="11488581" y="9467488"/>
            <a:ext cx="150713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>
                <a:solidFill>
                  <a:srgbClr val="DCDEE0"/>
                </a:solidFill>
              </a:defRPr>
            </a:lvl1pPr>
          </a:lstStyle>
          <a:p>
            <a:pPr/>
            <a:r>
              <a:t>MrMortonScience</a:t>
            </a:r>
          </a:p>
        </p:txBody>
      </p:sp>
      <p:sp>
        <p:nvSpPr>
          <p:cNvPr id="149" name="Shape 149"/>
          <p:cNvSpPr/>
          <p:nvPr/>
        </p:nvSpPr>
        <p:spPr>
          <a:xfrm>
            <a:off x="26044" y="9132649"/>
            <a:ext cx="196961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Lesson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xfrm>
            <a:off x="952500" y="-647636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7500" u="sng"/>
            </a:lvl1pPr>
          </a:lstStyle>
          <a:p>
            <a:pPr/>
            <a:r>
              <a:t>Structure of the Earth</a:t>
            </a:r>
          </a:p>
        </p:txBody>
      </p:sp>
      <p:sp>
        <p:nvSpPr>
          <p:cNvPr id="213" name="Shape 213"/>
          <p:cNvSpPr/>
          <p:nvPr/>
        </p:nvSpPr>
        <p:spPr>
          <a:xfrm>
            <a:off x="-27622" y="-6286"/>
            <a:ext cx="126591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cwk</a:t>
            </a:r>
          </a:p>
        </p:txBody>
      </p:sp>
      <p:sp>
        <p:nvSpPr>
          <p:cNvPr id="214" name="Shape 214"/>
          <p:cNvSpPr/>
          <p:nvPr/>
        </p:nvSpPr>
        <p:spPr>
          <a:xfrm>
            <a:off x="11661912" y="-6286"/>
            <a:ext cx="141034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date</a:t>
            </a:r>
          </a:p>
        </p:txBody>
      </p:sp>
      <p:sp>
        <p:nvSpPr>
          <p:cNvPr id="215" name="Shape 215"/>
          <p:cNvSpPr/>
          <p:nvPr/>
        </p:nvSpPr>
        <p:spPr>
          <a:xfrm>
            <a:off x="29323" y="1085850"/>
            <a:ext cx="228539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Plenary</a:t>
            </a:r>
          </a:p>
        </p:txBody>
      </p:sp>
      <p:sp>
        <p:nvSpPr>
          <p:cNvPr id="216" name="Shape 216"/>
          <p:cNvSpPr/>
          <p:nvPr/>
        </p:nvSpPr>
        <p:spPr>
          <a:xfrm>
            <a:off x="422364" y="2398322"/>
            <a:ext cx="12160073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Describe the Earth’s layers,explain with examples how they're properties are based on their state. (4)</a:t>
            </a:r>
          </a:p>
        </p:txBody>
      </p:sp>
      <p:sp>
        <p:nvSpPr>
          <p:cNvPr id="217" name="Shape 217"/>
          <p:cNvSpPr/>
          <p:nvPr/>
        </p:nvSpPr>
        <p:spPr>
          <a:xfrm>
            <a:off x="45338" y="5107794"/>
            <a:ext cx="12712498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400"/>
            </a:lvl1pPr>
          </a:lstStyle>
          <a:p>
            <a:pPr/>
            <a:r>
              <a:t>The centre of the Earth is the inner core, it is a solid. The second layer is the outer core and this is a liquid. The largest layer is the mantle, this is solid. The smallest layer is the crust, this is a solid. The last layer is the atmosphere which is a gas.</a:t>
            </a:r>
          </a:p>
        </p:txBody>
      </p:sp>
      <p:sp>
        <p:nvSpPr>
          <p:cNvPr id="218" name="Shape 218"/>
          <p:cNvSpPr/>
          <p:nvPr/>
        </p:nvSpPr>
        <p:spPr>
          <a:xfrm>
            <a:off x="638124" y="4070558"/>
            <a:ext cx="119113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42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How many marks would you give this answer?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xfrm>
            <a:off x="952500" y="-647636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7500" u="sng"/>
            </a:lvl1pPr>
          </a:lstStyle>
          <a:p>
            <a:pPr/>
            <a:r>
              <a:t>Structure of the Earth</a:t>
            </a:r>
          </a:p>
        </p:txBody>
      </p:sp>
      <p:sp>
        <p:nvSpPr>
          <p:cNvPr id="221" name="Shape 221"/>
          <p:cNvSpPr/>
          <p:nvPr/>
        </p:nvSpPr>
        <p:spPr>
          <a:xfrm>
            <a:off x="-27622" y="-6286"/>
            <a:ext cx="126591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cwk</a:t>
            </a:r>
          </a:p>
        </p:txBody>
      </p:sp>
      <p:sp>
        <p:nvSpPr>
          <p:cNvPr id="222" name="Shape 222"/>
          <p:cNvSpPr/>
          <p:nvPr/>
        </p:nvSpPr>
        <p:spPr>
          <a:xfrm>
            <a:off x="11661912" y="-6286"/>
            <a:ext cx="141034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date</a:t>
            </a:r>
          </a:p>
        </p:txBody>
      </p:sp>
      <p:sp>
        <p:nvSpPr>
          <p:cNvPr id="223" name="Shape 223"/>
          <p:cNvSpPr/>
          <p:nvPr/>
        </p:nvSpPr>
        <p:spPr>
          <a:xfrm>
            <a:off x="29323" y="1085850"/>
            <a:ext cx="228539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Plenary</a:t>
            </a:r>
          </a:p>
        </p:txBody>
      </p:sp>
      <p:sp>
        <p:nvSpPr>
          <p:cNvPr id="224" name="Shape 224"/>
          <p:cNvSpPr/>
          <p:nvPr/>
        </p:nvSpPr>
        <p:spPr>
          <a:xfrm>
            <a:off x="422364" y="2398322"/>
            <a:ext cx="12160073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Describe the Earth’s layers,explain with examples how they're properties are based on their state. (4)</a:t>
            </a:r>
          </a:p>
        </p:txBody>
      </p:sp>
      <p:sp>
        <p:nvSpPr>
          <p:cNvPr id="225" name="Shape 225"/>
          <p:cNvSpPr/>
          <p:nvPr/>
        </p:nvSpPr>
        <p:spPr>
          <a:xfrm>
            <a:off x="45338" y="5107781"/>
            <a:ext cx="12904342" cy="2184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400"/>
            </a:pPr>
            <a:r>
              <a:t>The centre of the Earth is the 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inner core</a:t>
            </a:r>
            <a:r>
              <a:t>, it is a solid. The second layer is the 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outer core </a:t>
            </a:r>
            <a:r>
              <a:t>and this is a liquid. The largest layer is the 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mantle,</a:t>
            </a:r>
            <a:r>
              <a:t> this is solid. The smallest layer is the 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crust</a:t>
            </a:r>
            <a:r>
              <a:t>, this is a solid. The last layer is the 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atmosphere</a:t>
            </a:r>
            <a:r>
              <a:t> which is a gas.</a:t>
            </a:r>
          </a:p>
        </p:txBody>
      </p:sp>
      <p:sp>
        <p:nvSpPr>
          <p:cNvPr id="226" name="Shape 226"/>
          <p:cNvSpPr/>
          <p:nvPr/>
        </p:nvSpPr>
        <p:spPr>
          <a:xfrm>
            <a:off x="57732" y="7661649"/>
            <a:ext cx="13037531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42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Up to 1 Mark for stating the names of all the layers (if one is missed 1 mark)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title"/>
          </p:nvPr>
        </p:nvSpPr>
        <p:spPr>
          <a:xfrm>
            <a:off x="952500" y="-647636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7500" u="sng"/>
            </a:lvl1pPr>
          </a:lstStyle>
          <a:p>
            <a:pPr/>
            <a:r>
              <a:t>Structure of the Earth</a:t>
            </a:r>
          </a:p>
        </p:txBody>
      </p:sp>
      <p:sp>
        <p:nvSpPr>
          <p:cNvPr id="229" name="Shape 229"/>
          <p:cNvSpPr/>
          <p:nvPr/>
        </p:nvSpPr>
        <p:spPr>
          <a:xfrm>
            <a:off x="-27622" y="-6286"/>
            <a:ext cx="126591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cwk</a:t>
            </a:r>
          </a:p>
        </p:txBody>
      </p:sp>
      <p:sp>
        <p:nvSpPr>
          <p:cNvPr id="230" name="Shape 230"/>
          <p:cNvSpPr/>
          <p:nvPr/>
        </p:nvSpPr>
        <p:spPr>
          <a:xfrm>
            <a:off x="11661912" y="-6286"/>
            <a:ext cx="141034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date</a:t>
            </a:r>
          </a:p>
        </p:txBody>
      </p:sp>
      <p:sp>
        <p:nvSpPr>
          <p:cNvPr id="231" name="Shape 231"/>
          <p:cNvSpPr/>
          <p:nvPr/>
        </p:nvSpPr>
        <p:spPr>
          <a:xfrm>
            <a:off x="29323" y="1085850"/>
            <a:ext cx="228539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Plenary</a:t>
            </a:r>
          </a:p>
        </p:txBody>
      </p:sp>
      <p:sp>
        <p:nvSpPr>
          <p:cNvPr id="232" name="Shape 232"/>
          <p:cNvSpPr/>
          <p:nvPr/>
        </p:nvSpPr>
        <p:spPr>
          <a:xfrm>
            <a:off x="422364" y="2398322"/>
            <a:ext cx="12160073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Describe the Earth’s layers,explain with examples how they're properties are based on their state. (4)</a:t>
            </a:r>
          </a:p>
        </p:txBody>
      </p:sp>
      <p:sp>
        <p:nvSpPr>
          <p:cNvPr id="233" name="Shape 233"/>
          <p:cNvSpPr/>
          <p:nvPr/>
        </p:nvSpPr>
        <p:spPr>
          <a:xfrm>
            <a:off x="45338" y="5107781"/>
            <a:ext cx="12873263" cy="2184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400"/>
            </a:pPr>
            <a:r>
              <a:t>The centre of the Earth is the inner core, </a:t>
            </a: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it is a solid.</a:t>
            </a:r>
            <a:r>
              <a:t> The second layer is the outer core and </a:t>
            </a: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this is a liquid.</a:t>
            </a:r>
            <a:r>
              <a:t> The largest layer is the mantle, </a:t>
            </a: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this is solid</a:t>
            </a:r>
            <a:r>
              <a:t>. The smallest layer is the crust, </a:t>
            </a: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this is a solid</a:t>
            </a:r>
            <a:r>
              <a:t>. The last layer is the atmosphere which</a:t>
            </a: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 is a gas.</a:t>
            </a:r>
          </a:p>
        </p:txBody>
      </p:sp>
      <p:sp>
        <p:nvSpPr>
          <p:cNvPr id="234" name="Shape 234"/>
          <p:cNvSpPr/>
          <p:nvPr/>
        </p:nvSpPr>
        <p:spPr>
          <a:xfrm>
            <a:off x="738937" y="7661649"/>
            <a:ext cx="11495411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42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Up to 2 Marks for stating the states of all the layers (if one is missed 1 mark)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/>
          </p:nvPr>
        </p:nvSpPr>
        <p:spPr>
          <a:xfrm>
            <a:off x="952500" y="-647636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7500" u="sng"/>
            </a:lvl1pPr>
          </a:lstStyle>
          <a:p>
            <a:pPr/>
            <a:r>
              <a:t>Structure of the Earth</a:t>
            </a:r>
          </a:p>
        </p:txBody>
      </p:sp>
      <p:sp>
        <p:nvSpPr>
          <p:cNvPr id="237" name="Shape 237"/>
          <p:cNvSpPr/>
          <p:nvPr/>
        </p:nvSpPr>
        <p:spPr>
          <a:xfrm>
            <a:off x="-27622" y="-6286"/>
            <a:ext cx="126591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cwk</a:t>
            </a:r>
          </a:p>
        </p:txBody>
      </p:sp>
      <p:sp>
        <p:nvSpPr>
          <p:cNvPr id="238" name="Shape 238"/>
          <p:cNvSpPr/>
          <p:nvPr/>
        </p:nvSpPr>
        <p:spPr>
          <a:xfrm>
            <a:off x="11661912" y="-6286"/>
            <a:ext cx="141034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date</a:t>
            </a:r>
          </a:p>
        </p:txBody>
      </p:sp>
      <p:sp>
        <p:nvSpPr>
          <p:cNvPr id="239" name="Shape 239"/>
          <p:cNvSpPr/>
          <p:nvPr/>
        </p:nvSpPr>
        <p:spPr>
          <a:xfrm>
            <a:off x="29323" y="1085850"/>
            <a:ext cx="228539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Plenary</a:t>
            </a:r>
          </a:p>
        </p:txBody>
      </p:sp>
      <p:sp>
        <p:nvSpPr>
          <p:cNvPr id="240" name="Shape 240"/>
          <p:cNvSpPr/>
          <p:nvPr/>
        </p:nvSpPr>
        <p:spPr>
          <a:xfrm>
            <a:off x="422364" y="2398322"/>
            <a:ext cx="12160073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Describe the Earth’s layers,explain with examples how they're properties are based on their state. (4)</a:t>
            </a:r>
          </a:p>
        </p:txBody>
      </p:sp>
      <p:sp>
        <p:nvSpPr>
          <p:cNvPr id="241" name="Shape 241"/>
          <p:cNvSpPr/>
          <p:nvPr/>
        </p:nvSpPr>
        <p:spPr>
          <a:xfrm>
            <a:off x="45338" y="4206094"/>
            <a:ext cx="12914123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800"/>
            </a:pPr>
            <a:r>
              <a:t>The centre of the Earth is the inner core, it is a solid, and is made from iron and nickel, this is the densest part of the Earth.</a:t>
            </a:r>
          </a:p>
          <a:p>
            <a:pPr algn="l">
              <a:defRPr sz="2800"/>
            </a:pPr>
            <a:r>
              <a:t>The second layer is the outer core and this is a liquid, the magnetic metals give the Earth it’s magnetic field. </a:t>
            </a:r>
          </a:p>
          <a:p>
            <a:pPr algn="l">
              <a:defRPr sz="2800"/>
            </a:pPr>
            <a:r>
              <a:t>The largest layer is the mantle, this is mostly made of silicates and is solid but over millions of years acts like a liquid because it can have convection currents.</a:t>
            </a:r>
          </a:p>
          <a:p>
            <a:pPr algn="l">
              <a:defRPr sz="2800"/>
            </a:pPr>
            <a:r>
              <a:t>The smallest layer is the crust, this is where we live and contains all the minerals we use to build things, it is a solid but contains the oceans. The last layer is the atmosphere which is a gas and contains all the air we need to breathe.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title"/>
          </p:nvPr>
        </p:nvSpPr>
        <p:spPr>
          <a:xfrm>
            <a:off x="952500" y="-647636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7500" u="sng"/>
            </a:lvl1pPr>
          </a:lstStyle>
          <a:p>
            <a:pPr/>
            <a:r>
              <a:t>Structure of the Earth</a:t>
            </a:r>
          </a:p>
        </p:txBody>
      </p:sp>
      <p:sp>
        <p:nvSpPr>
          <p:cNvPr id="244" name="Shape 244"/>
          <p:cNvSpPr/>
          <p:nvPr/>
        </p:nvSpPr>
        <p:spPr>
          <a:xfrm>
            <a:off x="-27622" y="-6286"/>
            <a:ext cx="126591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cwk</a:t>
            </a:r>
          </a:p>
        </p:txBody>
      </p:sp>
      <p:sp>
        <p:nvSpPr>
          <p:cNvPr id="245" name="Shape 245"/>
          <p:cNvSpPr/>
          <p:nvPr/>
        </p:nvSpPr>
        <p:spPr>
          <a:xfrm>
            <a:off x="11661912" y="-6286"/>
            <a:ext cx="141034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date</a:t>
            </a:r>
          </a:p>
        </p:txBody>
      </p:sp>
      <p:sp>
        <p:nvSpPr>
          <p:cNvPr id="246" name="Shape 246"/>
          <p:cNvSpPr/>
          <p:nvPr/>
        </p:nvSpPr>
        <p:spPr>
          <a:xfrm>
            <a:off x="29323" y="1085850"/>
            <a:ext cx="228539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Plenary</a:t>
            </a:r>
          </a:p>
        </p:txBody>
      </p:sp>
      <p:sp>
        <p:nvSpPr>
          <p:cNvPr id="247" name="Shape 247"/>
          <p:cNvSpPr/>
          <p:nvPr/>
        </p:nvSpPr>
        <p:spPr>
          <a:xfrm>
            <a:off x="45338" y="2177986"/>
            <a:ext cx="12835764" cy="485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800"/>
            </a:pPr>
            <a:r>
              <a:t>The centre of the Earth is the inner core, it is a solid, and is made from iron and nickel,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 this is the densest part</a:t>
            </a:r>
            <a:r>
              <a:t> of the Earth.</a:t>
            </a:r>
          </a:p>
          <a:p>
            <a:pPr algn="l">
              <a:defRPr sz="2800"/>
            </a:pPr>
            <a:r>
              <a:t>The second layer is the outer core and this is a liquid, the magnetic metals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 give the Earth it’s magnetic field. </a:t>
            </a:r>
            <a:endParaRPr b="1">
              <a:solidFill>
                <a:schemeClr val="accent2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defRPr sz="2800"/>
            </a:pPr>
            <a:r>
              <a:t>The largest layer is the mantle, this is mostly 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made of silicates</a:t>
            </a:r>
            <a:r>
              <a:t> and is solid but over millions of years 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acts like a liquid </a:t>
            </a:r>
            <a:r>
              <a:t>because it can have 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convection currents.</a:t>
            </a:r>
          </a:p>
          <a:p>
            <a:pPr algn="l">
              <a:defRPr sz="2800"/>
            </a:pPr>
            <a:r>
              <a:t>The smallest layer is the crust, this is 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where we live</a:t>
            </a:r>
            <a:r>
              <a:t> and 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contains all the minerals</a:t>
            </a:r>
            <a:r>
              <a:t> we use to build things, it is a solid but contains the oceans. The last layer is the atmosphere which is a gas and 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contains all the air</a:t>
            </a:r>
            <a:r>
              <a:t> we need to breathe.</a:t>
            </a:r>
          </a:p>
        </p:txBody>
      </p:sp>
      <p:sp>
        <p:nvSpPr>
          <p:cNvPr id="248" name="Shape 248"/>
          <p:cNvSpPr/>
          <p:nvPr/>
        </p:nvSpPr>
        <p:spPr>
          <a:xfrm>
            <a:off x="87832" y="7696045"/>
            <a:ext cx="12750776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42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Up to to 2 marks for extra detail about the Earth’s properties.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73FA7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Structure of the Earth (layers)</a:t>
            </a:r>
          </a:p>
        </p:txBody>
      </p:sp>
      <p:sp>
        <p:nvSpPr>
          <p:cNvPr id="251" name="Shape 2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 be able to label the core, mantle and crust, and</a:t>
            </a:r>
            <a:br/>
            <a:r>
              <a:t>atmosphere. </a:t>
            </a:r>
          </a:p>
          <a:p>
            <a:pPr/>
            <a:r>
              <a:t>To describe the properties of the layers if the Earth.</a:t>
            </a:r>
          </a:p>
          <a:p>
            <a:pPr/>
            <a:r>
              <a:t>To relate the properties to those of solids, liquids and gases.</a:t>
            </a:r>
          </a:p>
        </p:txBody>
      </p:sp>
      <p:sp>
        <p:nvSpPr>
          <p:cNvPr id="252" name="Shape 252"/>
          <p:cNvSpPr/>
          <p:nvPr/>
        </p:nvSpPr>
        <p:spPr>
          <a:xfrm>
            <a:off x="31794" y="28058"/>
            <a:ext cx="95328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u="sng"/>
            </a:lvl1pPr>
          </a:lstStyle>
          <a:p>
            <a:pPr/>
            <a:r>
              <a:t>CWK</a:t>
            </a:r>
          </a:p>
        </p:txBody>
      </p:sp>
      <p:sp>
        <p:nvSpPr>
          <p:cNvPr id="253" name="Shape 253"/>
          <p:cNvSpPr/>
          <p:nvPr/>
        </p:nvSpPr>
        <p:spPr>
          <a:xfrm>
            <a:off x="11993251" y="28058"/>
            <a:ext cx="95328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u="sng"/>
            </a:lvl1pPr>
          </a:lstStyle>
          <a:p>
            <a:pPr/>
            <a:r>
              <a:t>CWK</a:t>
            </a:r>
          </a:p>
        </p:txBody>
      </p:sp>
      <p:sp>
        <p:nvSpPr>
          <p:cNvPr id="254" name="Shape 254"/>
          <p:cNvSpPr/>
          <p:nvPr/>
        </p:nvSpPr>
        <p:spPr>
          <a:xfrm>
            <a:off x="11488581" y="9467488"/>
            <a:ext cx="150713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>
                <a:solidFill>
                  <a:srgbClr val="DCDEE0"/>
                </a:solidFill>
              </a:defRPr>
            </a:lvl1pPr>
          </a:lstStyle>
          <a:p>
            <a:pPr/>
            <a:r>
              <a:t>MrMortonScience</a:t>
            </a:r>
          </a:p>
        </p:txBody>
      </p:sp>
      <p:sp>
        <p:nvSpPr>
          <p:cNvPr id="255" name="Shape 255"/>
          <p:cNvSpPr/>
          <p:nvPr/>
        </p:nvSpPr>
        <p:spPr>
          <a:xfrm>
            <a:off x="26044" y="9132649"/>
            <a:ext cx="196961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Lesson 1</a:t>
            </a:r>
          </a:p>
        </p:txBody>
      </p:sp>
      <p:pic>
        <p:nvPicPr>
          <p:cNvPr id="25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0558" y="4386153"/>
            <a:ext cx="575148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54573" y="5473700"/>
            <a:ext cx="575149" cy="5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00058" y="7194501"/>
            <a:ext cx="575148" cy="546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type="title"/>
          </p:nvPr>
        </p:nvSpPr>
        <p:spPr>
          <a:xfrm>
            <a:off x="952500" y="-647636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7500" u="sng"/>
            </a:lvl1pPr>
          </a:lstStyle>
          <a:p>
            <a:pPr/>
            <a:r>
              <a:t>Structure of the Earth</a:t>
            </a:r>
          </a:p>
        </p:txBody>
      </p:sp>
      <p:sp>
        <p:nvSpPr>
          <p:cNvPr id="261" name="Shape 261"/>
          <p:cNvSpPr/>
          <p:nvPr/>
        </p:nvSpPr>
        <p:spPr>
          <a:xfrm>
            <a:off x="-27622" y="-6286"/>
            <a:ext cx="126591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cwk</a:t>
            </a:r>
          </a:p>
        </p:txBody>
      </p:sp>
      <p:sp>
        <p:nvSpPr>
          <p:cNvPr id="262" name="Shape 262"/>
          <p:cNvSpPr/>
          <p:nvPr/>
        </p:nvSpPr>
        <p:spPr>
          <a:xfrm>
            <a:off x="11661912" y="-6286"/>
            <a:ext cx="141034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date</a:t>
            </a:r>
          </a:p>
        </p:txBody>
      </p:sp>
      <p:sp>
        <p:nvSpPr>
          <p:cNvPr id="263" name="Shape 263"/>
          <p:cNvSpPr/>
          <p:nvPr/>
        </p:nvSpPr>
        <p:spPr>
          <a:xfrm>
            <a:off x="-99841" y="1085850"/>
            <a:ext cx="141034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Task</a:t>
            </a:r>
          </a:p>
        </p:txBody>
      </p:sp>
      <p:sp>
        <p:nvSpPr>
          <p:cNvPr id="264" name="Shape 264"/>
          <p:cNvSpPr/>
          <p:nvPr/>
        </p:nvSpPr>
        <p:spPr>
          <a:xfrm>
            <a:off x="1636366" y="1187111"/>
            <a:ext cx="10857434" cy="1078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Textbook Page ref: </a:t>
            </a:r>
            <a:r>
              <a:t>Framework Science 8 8g.1 P76-77</a:t>
            </a:r>
          </a:p>
        </p:txBody>
      </p:sp>
      <p:pic>
        <p:nvPicPr>
          <p:cNvPr id="265" name="IMG_1086.jpg"/>
          <p:cNvPicPr>
            <a:picLocks noChangeAspect="1"/>
          </p:cNvPicPr>
          <p:nvPr/>
        </p:nvPicPr>
        <p:blipFill>
          <a:blip r:embed="rId2">
            <a:extLst/>
          </a:blip>
          <a:srcRect l="266" t="62895" r="36492" b="8177"/>
          <a:stretch>
            <a:fillRect/>
          </a:stretch>
        </p:blipFill>
        <p:spPr>
          <a:xfrm rot="113860">
            <a:off x="-255663" y="1779734"/>
            <a:ext cx="13400712" cy="8172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76"/>
                </a:moveTo>
                <a:lnTo>
                  <a:pt x="456" y="21600"/>
                </a:lnTo>
                <a:lnTo>
                  <a:pt x="21600" y="20324"/>
                </a:lnTo>
                <a:lnTo>
                  <a:pt x="21144" y="0"/>
                </a:lnTo>
                <a:lnTo>
                  <a:pt x="0" y="1276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IMG_108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9803" y="561820"/>
            <a:ext cx="6472471" cy="8629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G_108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51490" y="561820"/>
            <a:ext cx="6472470" cy="862996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87606" y="-68640"/>
            <a:ext cx="10857435" cy="1078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Textbook Page ref: </a:t>
            </a:r>
            <a:r>
              <a:t>Framework Science 8 8g.1 P76-77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952500" y="-647636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7500" u="sng"/>
            </a:lvl1pPr>
          </a:lstStyle>
          <a:p>
            <a:pPr/>
            <a:r>
              <a:t>Structure of the Earth</a:t>
            </a:r>
          </a:p>
        </p:txBody>
      </p:sp>
      <p:sp>
        <p:nvSpPr>
          <p:cNvPr id="152" name="Shape 152"/>
          <p:cNvSpPr/>
          <p:nvPr/>
        </p:nvSpPr>
        <p:spPr>
          <a:xfrm>
            <a:off x="-27622" y="-6286"/>
            <a:ext cx="126591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cwk</a:t>
            </a:r>
          </a:p>
        </p:txBody>
      </p:sp>
      <p:sp>
        <p:nvSpPr>
          <p:cNvPr id="153" name="Shape 153"/>
          <p:cNvSpPr/>
          <p:nvPr/>
        </p:nvSpPr>
        <p:spPr>
          <a:xfrm>
            <a:off x="11661912" y="-6286"/>
            <a:ext cx="141034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date</a:t>
            </a:r>
          </a:p>
        </p:txBody>
      </p:sp>
      <p:sp>
        <p:nvSpPr>
          <p:cNvPr id="154" name="Shape 154"/>
          <p:cNvSpPr/>
          <p:nvPr/>
        </p:nvSpPr>
        <p:spPr>
          <a:xfrm>
            <a:off x="49562" y="1280647"/>
            <a:ext cx="7097154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Starter: Think Pair Share</a:t>
            </a:r>
          </a:p>
        </p:txBody>
      </p:sp>
      <p:sp>
        <p:nvSpPr>
          <p:cNvPr id="155" name="Shape 155"/>
          <p:cNvSpPr/>
          <p:nvPr/>
        </p:nvSpPr>
        <p:spPr>
          <a:xfrm>
            <a:off x="1403222" y="2177985"/>
            <a:ext cx="10198355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/>
            </a:lvl1pPr>
          </a:lstStyle>
          <a:p>
            <a:pPr/>
            <a:r>
              <a:t>How is the Earth like an onion?</a:t>
            </a:r>
          </a:p>
        </p:txBody>
      </p:sp>
      <p:sp>
        <p:nvSpPr>
          <p:cNvPr id="156" name="Shape 156"/>
          <p:cNvSpPr/>
          <p:nvPr/>
        </p:nvSpPr>
        <p:spPr>
          <a:xfrm>
            <a:off x="6983061" y="3835207"/>
            <a:ext cx="3162779" cy="1270001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Notice that the Earth has a capital ‘E’</a:t>
            </a:r>
          </a:p>
        </p:txBody>
      </p:sp>
      <p:sp>
        <p:nvSpPr>
          <p:cNvPr id="157" name="Shape 157"/>
          <p:cNvSpPr/>
          <p:nvPr/>
        </p:nvSpPr>
        <p:spPr>
          <a:xfrm flipH="1" flipV="1">
            <a:off x="5986321" y="3126138"/>
            <a:ext cx="1021708" cy="1262785"/>
          </a:xfrm>
          <a:prstGeom prst="line">
            <a:avLst/>
          </a:prstGeom>
          <a:ln w="139700">
            <a:solidFill>
              <a:schemeClr val="accent3">
                <a:satOff val="18648"/>
                <a:lumOff val="597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xfrm>
            <a:off x="952500" y="-647636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7500" u="sng"/>
            </a:lvl1pPr>
          </a:lstStyle>
          <a:p>
            <a:pPr/>
            <a:r>
              <a:t>Structure of the Earth</a:t>
            </a:r>
          </a:p>
        </p:txBody>
      </p:sp>
      <p:sp>
        <p:nvSpPr>
          <p:cNvPr id="160" name="Shape 160"/>
          <p:cNvSpPr/>
          <p:nvPr/>
        </p:nvSpPr>
        <p:spPr>
          <a:xfrm>
            <a:off x="-27622" y="-6286"/>
            <a:ext cx="126591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cwk</a:t>
            </a:r>
          </a:p>
        </p:txBody>
      </p:sp>
      <p:sp>
        <p:nvSpPr>
          <p:cNvPr id="161" name="Shape 161"/>
          <p:cNvSpPr/>
          <p:nvPr/>
        </p:nvSpPr>
        <p:spPr>
          <a:xfrm>
            <a:off x="11661912" y="-6286"/>
            <a:ext cx="141034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date</a:t>
            </a:r>
          </a:p>
        </p:txBody>
      </p:sp>
      <p:sp>
        <p:nvSpPr>
          <p:cNvPr id="162" name="Shape 162"/>
          <p:cNvSpPr/>
          <p:nvPr/>
        </p:nvSpPr>
        <p:spPr>
          <a:xfrm>
            <a:off x="-99841" y="1085850"/>
            <a:ext cx="141034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Task</a:t>
            </a:r>
          </a:p>
        </p:txBody>
      </p:sp>
      <p:sp>
        <p:nvSpPr>
          <p:cNvPr id="163" name="Shape 163"/>
          <p:cNvSpPr/>
          <p:nvPr/>
        </p:nvSpPr>
        <p:spPr>
          <a:xfrm>
            <a:off x="2797721" y="4903736"/>
            <a:ext cx="740935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Because it has layers….</a:t>
            </a:r>
          </a:p>
        </p:txBody>
      </p:sp>
      <p:sp>
        <p:nvSpPr>
          <p:cNvPr id="164" name="Shape 164"/>
          <p:cNvSpPr/>
          <p:nvPr/>
        </p:nvSpPr>
        <p:spPr>
          <a:xfrm>
            <a:off x="1403222" y="2177985"/>
            <a:ext cx="10198355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/>
            </a:lvl1pPr>
          </a:lstStyle>
          <a:p>
            <a:pPr/>
            <a:r>
              <a:t>How is the Earth like an onion?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4088" y="152400"/>
            <a:ext cx="9220201" cy="9448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1242337" y="-2653549"/>
            <a:ext cx="10314329" cy="36556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68" name="Shape 168"/>
          <p:cNvSpPr/>
          <p:nvPr/>
        </p:nvSpPr>
        <p:spPr>
          <a:xfrm>
            <a:off x="-4244387" y="-2314042"/>
            <a:ext cx="10314329" cy="36556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69" name="Shape 169"/>
          <p:cNvSpPr/>
          <p:nvPr/>
        </p:nvSpPr>
        <p:spPr>
          <a:xfrm>
            <a:off x="10074359" y="4360672"/>
            <a:ext cx="259598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Atmosphere</a:t>
            </a:r>
          </a:p>
        </p:txBody>
      </p:sp>
      <p:sp>
        <p:nvSpPr>
          <p:cNvPr id="170" name="Shape 170"/>
          <p:cNvSpPr/>
          <p:nvPr/>
        </p:nvSpPr>
        <p:spPr>
          <a:xfrm flipH="1">
            <a:off x="9039793" y="4684522"/>
            <a:ext cx="109886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1" name="Shape 171"/>
          <p:cNvSpPr/>
          <p:nvPr/>
        </p:nvSpPr>
        <p:spPr>
          <a:xfrm>
            <a:off x="3206182" y="2311195"/>
            <a:ext cx="5884277" cy="5914162"/>
          </a:xfrm>
          <a:prstGeom prst="ellipse">
            <a:avLst/>
          </a:prstGeom>
          <a:ln w="25400">
            <a:solidFill>
              <a:schemeClr val="accent1">
                <a:satOff val="-3355"/>
                <a:lumOff val="26614"/>
                <a:alpha val="77209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73FA7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Structure of the Earth (layers)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 be able to label the core, mantle and crust, and</a:t>
            </a:r>
            <a:br/>
            <a:r>
              <a:t>atmosphere. </a:t>
            </a:r>
          </a:p>
          <a:p>
            <a:pPr/>
            <a:r>
              <a:t>To describe the properties of the layers if the Earth.</a:t>
            </a:r>
          </a:p>
          <a:p>
            <a:pPr/>
            <a:r>
              <a:t>To relate the properties to those of solids, liquids and gases.</a:t>
            </a:r>
          </a:p>
        </p:txBody>
      </p:sp>
      <p:sp>
        <p:nvSpPr>
          <p:cNvPr id="175" name="Shape 175"/>
          <p:cNvSpPr/>
          <p:nvPr/>
        </p:nvSpPr>
        <p:spPr>
          <a:xfrm>
            <a:off x="31794" y="28058"/>
            <a:ext cx="95328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u="sng"/>
            </a:lvl1pPr>
          </a:lstStyle>
          <a:p>
            <a:pPr/>
            <a:r>
              <a:t>CWK</a:t>
            </a:r>
          </a:p>
        </p:txBody>
      </p:sp>
      <p:sp>
        <p:nvSpPr>
          <p:cNvPr id="176" name="Shape 176"/>
          <p:cNvSpPr/>
          <p:nvPr/>
        </p:nvSpPr>
        <p:spPr>
          <a:xfrm>
            <a:off x="11993251" y="28058"/>
            <a:ext cx="95328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u="sng"/>
            </a:lvl1pPr>
          </a:lstStyle>
          <a:p>
            <a:pPr/>
            <a:r>
              <a:t>CWK</a:t>
            </a:r>
          </a:p>
        </p:txBody>
      </p:sp>
      <p:sp>
        <p:nvSpPr>
          <p:cNvPr id="177" name="Shape 177"/>
          <p:cNvSpPr/>
          <p:nvPr/>
        </p:nvSpPr>
        <p:spPr>
          <a:xfrm>
            <a:off x="11488581" y="9467488"/>
            <a:ext cx="150713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>
                <a:solidFill>
                  <a:srgbClr val="DCDEE0"/>
                </a:solidFill>
              </a:defRPr>
            </a:lvl1pPr>
          </a:lstStyle>
          <a:p>
            <a:pPr/>
            <a:r>
              <a:t>MrMortonScience</a:t>
            </a:r>
          </a:p>
        </p:txBody>
      </p:sp>
      <p:sp>
        <p:nvSpPr>
          <p:cNvPr id="178" name="Shape 178"/>
          <p:cNvSpPr/>
          <p:nvPr/>
        </p:nvSpPr>
        <p:spPr>
          <a:xfrm>
            <a:off x="26044" y="9132649"/>
            <a:ext cx="196961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Lesson 1</a:t>
            </a:r>
          </a:p>
        </p:txBody>
      </p:sp>
      <p:pic>
        <p:nvPicPr>
          <p:cNvPr id="17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0558" y="4386153"/>
            <a:ext cx="575148" cy="546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xfrm>
            <a:off x="952500" y="-647636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7500" u="sng"/>
            </a:lvl1pPr>
          </a:lstStyle>
          <a:p>
            <a:pPr/>
            <a:r>
              <a:t>Structure of the Earth</a:t>
            </a:r>
          </a:p>
        </p:txBody>
      </p:sp>
      <p:sp>
        <p:nvSpPr>
          <p:cNvPr id="182" name="Shape 182"/>
          <p:cNvSpPr/>
          <p:nvPr/>
        </p:nvSpPr>
        <p:spPr>
          <a:xfrm>
            <a:off x="-27622" y="-6286"/>
            <a:ext cx="126591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cwk</a:t>
            </a:r>
          </a:p>
        </p:txBody>
      </p:sp>
      <p:sp>
        <p:nvSpPr>
          <p:cNvPr id="183" name="Shape 183"/>
          <p:cNvSpPr/>
          <p:nvPr/>
        </p:nvSpPr>
        <p:spPr>
          <a:xfrm>
            <a:off x="11661912" y="-6286"/>
            <a:ext cx="141034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date</a:t>
            </a:r>
          </a:p>
        </p:txBody>
      </p:sp>
      <p:sp>
        <p:nvSpPr>
          <p:cNvPr id="184" name="Shape 184"/>
          <p:cNvSpPr/>
          <p:nvPr/>
        </p:nvSpPr>
        <p:spPr>
          <a:xfrm>
            <a:off x="-99841" y="1085850"/>
            <a:ext cx="141034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Task</a:t>
            </a:r>
          </a:p>
        </p:txBody>
      </p:sp>
      <p:sp>
        <p:nvSpPr>
          <p:cNvPr id="185" name="Shape 185"/>
          <p:cNvSpPr/>
          <p:nvPr/>
        </p:nvSpPr>
        <p:spPr>
          <a:xfrm>
            <a:off x="739717" y="1968161"/>
            <a:ext cx="11525365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What state are the layers of the Earth?</a:t>
            </a:r>
          </a:p>
        </p:txBody>
      </p:sp>
      <p:sp>
        <p:nvSpPr>
          <p:cNvPr id="186" name="Shape 186"/>
          <p:cNvSpPr/>
          <p:nvPr/>
        </p:nvSpPr>
        <p:spPr>
          <a:xfrm>
            <a:off x="5622385" y="3777507"/>
            <a:ext cx="176003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Why?</a:t>
            </a:r>
          </a:p>
        </p:txBody>
      </p:sp>
      <p:sp>
        <p:nvSpPr>
          <p:cNvPr id="187" name="Shape 187"/>
          <p:cNvSpPr/>
          <p:nvPr/>
        </p:nvSpPr>
        <p:spPr>
          <a:xfrm>
            <a:off x="840346" y="5586853"/>
            <a:ext cx="11324108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How does this affect their properties?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xfrm>
            <a:off x="952500" y="-647636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7500" u="sng"/>
            </a:lvl1pPr>
          </a:lstStyle>
          <a:p>
            <a:pPr/>
            <a:r>
              <a:t>Structure of the Earth</a:t>
            </a:r>
          </a:p>
        </p:txBody>
      </p:sp>
      <p:sp>
        <p:nvSpPr>
          <p:cNvPr id="190" name="Shape 190"/>
          <p:cNvSpPr/>
          <p:nvPr/>
        </p:nvSpPr>
        <p:spPr>
          <a:xfrm>
            <a:off x="-27622" y="-6286"/>
            <a:ext cx="126591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cwk</a:t>
            </a:r>
          </a:p>
        </p:txBody>
      </p:sp>
      <p:sp>
        <p:nvSpPr>
          <p:cNvPr id="191" name="Shape 191"/>
          <p:cNvSpPr/>
          <p:nvPr/>
        </p:nvSpPr>
        <p:spPr>
          <a:xfrm>
            <a:off x="11661912" y="-6286"/>
            <a:ext cx="141034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date</a:t>
            </a:r>
          </a:p>
        </p:txBody>
      </p:sp>
      <p:sp>
        <p:nvSpPr>
          <p:cNvPr id="192" name="Shape 192"/>
          <p:cNvSpPr/>
          <p:nvPr/>
        </p:nvSpPr>
        <p:spPr>
          <a:xfrm>
            <a:off x="-99841" y="1085850"/>
            <a:ext cx="141034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Task</a:t>
            </a:r>
          </a:p>
        </p:txBody>
      </p:sp>
      <p:sp>
        <p:nvSpPr>
          <p:cNvPr id="193" name="Shape 193"/>
          <p:cNvSpPr/>
          <p:nvPr/>
        </p:nvSpPr>
        <p:spPr>
          <a:xfrm>
            <a:off x="739717" y="1968161"/>
            <a:ext cx="11525365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What state are the layers of the Earth?</a:t>
            </a:r>
          </a:p>
        </p:txBody>
      </p:sp>
      <p:graphicFrame>
        <p:nvGraphicFramePr>
          <p:cNvPr id="194" name="Table 194"/>
          <p:cNvGraphicFramePr/>
          <p:nvPr/>
        </p:nvGraphicFramePr>
        <p:xfrm>
          <a:off x="642819" y="3119204"/>
          <a:ext cx="12065471" cy="632805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{C7B018BB-80A7-4F77-B60F-C8B233D01FF8}</a:tableStyleId>
              </a:tblPr>
              <a:tblGrid>
                <a:gridCol w="3013192"/>
                <a:gridCol w="3013192"/>
                <a:gridCol w="3013192"/>
                <a:gridCol w="3013192"/>
              </a:tblGrid>
              <a:tr h="1052559"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Layer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Thickness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State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1052559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Atmosphere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052559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Crust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052559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Mantle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052559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Outer Core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052559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Inner Core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Nickel &amp; Iron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xfrm>
            <a:off x="952500" y="-647636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7500" u="sng"/>
            </a:lvl1pPr>
          </a:lstStyle>
          <a:p>
            <a:pPr/>
            <a:r>
              <a:t>Structure of the Earth</a:t>
            </a:r>
          </a:p>
        </p:txBody>
      </p:sp>
      <p:sp>
        <p:nvSpPr>
          <p:cNvPr id="197" name="Shape 197"/>
          <p:cNvSpPr/>
          <p:nvPr/>
        </p:nvSpPr>
        <p:spPr>
          <a:xfrm>
            <a:off x="-27622" y="-6286"/>
            <a:ext cx="126591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cwk</a:t>
            </a:r>
          </a:p>
        </p:txBody>
      </p:sp>
      <p:sp>
        <p:nvSpPr>
          <p:cNvPr id="198" name="Shape 198"/>
          <p:cNvSpPr/>
          <p:nvPr/>
        </p:nvSpPr>
        <p:spPr>
          <a:xfrm>
            <a:off x="11661912" y="-6286"/>
            <a:ext cx="141034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date</a:t>
            </a:r>
          </a:p>
        </p:txBody>
      </p:sp>
      <p:sp>
        <p:nvSpPr>
          <p:cNvPr id="199" name="Shape 199"/>
          <p:cNvSpPr/>
          <p:nvPr/>
        </p:nvSpPr>
        <p:spPr>
          <a:xfrm>
            <a:off x="-99841" y="1085850"/>
            <a:ext cx="141034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Task</a:t>
            </a:r>
          </a:p>
        </p:txBody>
      </p:sp>
      <p:sp>
        <p:nvSpPr>
          <p:cNvPr id="200" name="Shape 200"/>
          <p:cNvSpPr/>
          <p:nvPr/>
        </p:nvSpPr>
        <p:spPr>
          <a:xfrm>
            <a:off x="67964" y="1968161"/>
            <a:ext cx="12868873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Draw a diagram of the Earth and it’s layers</a:t>
            </a:r>
          </a:p>
        </p:txBody>
      </p:sp>
      <p:pic>
        <p:nvPicPr>
          <p:cNvPr id="20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4370" y="-290378"/>
            <a:ext cx="13383553" cy="1035387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162093" y="2453200"/>
            <a:ext cx="886481" cy="36556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03" name="Shape 203"/>
          <p:cNvSpPr/>
          <p:nvPr/>
        </p:nvSpPr>
        <p:spPr>
          <a:xfrm>
            <a:off x="38131" y="-3308778"/>
            <a:ext cx="1810180" cy="36556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04" name="Shape 204"/>
          <p:cNvSpPr/>
          <p:nvPr/>
        </p:nvSpPr>
        <p:spPr>
          <a:xfrm>
            <a:off x="13535356" y="6823754"/>
            <a:ext cx="1810180" cy="36556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xfrm>
            <a:off x="952500" y="-647636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7500" u="sng"/>
            </a:lvl1pPr>
          </a:lstStyle>
          <a:p>
            <a:pPr/>
            <a:r>
              <a:t>Structure of the Earth</a:t>
            </a:r>
          </a:p>
        </p:txBody>
      </p:sp>
      <p:sp>
        <p:nvSpPr>
          <p:cNvPr id="207" name="Shape 207"/>
          <p:cNvSpPr/>
          <p:nvPr/>
        </p:nvSpPr>
        <p:spPr>
          <a:xfrm>
            <a:off x="-27622" y="-6286"/>
            <a:ext cx="126591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cwk</a:t>
            </a:r>
          </a:p>
        </p:txBody>
      </p:sp>
      <p:sp>
        <p:nvSpPr>
          <p:cNvPr id="208" name="Shape 208"/>
          <p:cNvSpPr/>
          <p:nvPr/>
        </p:nvSpPr>
        <p:spPr>
          <a:xfrm>
            <a:off x="11661912" y="-6286"/>
            <a:ext cx="141034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date</a:t>
            </a:r>
          </a:p>
        </p:txBody>
      </p:sp>
      <p:sp>
        <p:nvSpPr>
          <p:cNvPr id="209" name="Shape 209"/>
          <p:cNvSpPr/>
          <p:nvPr/>
        </p:nvSpPr>
        <p:spPr>
          <a:xfrm>
            <a:off x="29323" y="1085850"/>
            <a:ext cx="228539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Plenary</a:t>
            </a:r>
          </a:p>
        </p:txBody>
      </p:sp>
      <p:sp>
        <p:nvSpPr>
          <p:cNvPr id="210" name="Shape 210"/>
          <p:cNvSpPr/>
          <p:nvPr/>
        </p:nvSpPr>
        <p:spPr>
          <a:xfrm>
            <a:off x="460718" y="2603904"/>
            <a:ext cx="12083365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Describe the Earth’s layers,explain with examples how they're properties are based on their state. (4)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