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xfrm>
            <a:off x="11962227" y="8882098"/>
            <a:ext cx="392333" cy="4094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-1" y="-1"/>
            <a:ext cx="13007059" cy="9751344"/>
            <a:chOff x="0" y="0"/>
            <a:chExt cx="13007057" cy="9751342"/>
          </a:xfrm>
        </p:grpSpPr>
        <p:sp>
          <p:nvSpPr>
            <p:cNvPr id="142" name="Shape 142"/>
            <p:cNvSpPr/>
            <p:nvPr/>
          </p:nvSpPr>
          <p:spPr>
            <a:xfrm>
              <a:off x="0" y="27093"/>
              <a:ext cx="13000285" cy="738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36408" y="0"/>
              <a:ext cx="12663877" cy="732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7750950"/>
              <a:ext cx="9116907" cy="43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9116907" y="8076071"/>
              <a:ext cx="3883378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8412480"/>
              <a:ext cx="10801210" cy="74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0801208" y="8358293"/>
              <a:ext cx="2199077" cy="22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8170898" y="8613422"/>
              <a:ext cx="4829387" cy="44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8965635"/>
              <a:ext cx="8170898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34560" y="9128195"/>
              <a:ext cx="5676054" cy="62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9830364" y="8735342"/>
              <a:ext cx="3169921" cy="85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356622" y="7114258"/>
              <a:ext cx="1643663" cy="54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3355058"/>
              <a:ext cx="11356623" cy="377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1356622" y="6883964"/>
              <a:ext cx="1643663" cy="71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2068124"/>
              <a:ext cx="11356623" cy="493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179342" y="0"/>
              <a:ext cx="7132321" cy="615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2271022" y="6100515"/>
              <a:ext cx="729263" cy="67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2365849" y="5843129"/>
              <a:ext cx="634436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40586" y="0"/>
              <a:ext cx="7042010" cy="604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2702258" y="5721208"/>
              <a:ext cx="298027" cy="29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026204" y="0"/>
              <a:ext cx="5676054" cy="572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7875129" y="0"/>
              <a:ext cx="4962597" cy="559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810631" y="5585742"/>
              <a:ext cx="189654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2650329" y="1919111"/>
              <a:ext cx="349956" cy="116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530471" y="0"/>
              <a:ext cx="1293708" cy="235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2216835" y="0"/>
              <a:ext cx="769903" cy="179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2864817" y="1474328"/>
              <a:ext cx="135468" cy="70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515" y="3614702"/>
              <a:ext cx="12986739" cy="420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2988995" y="7861582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515" y="4858737"/>
              <a:ext cx="12986739" cy="301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15" y="7172959"/>
              <a:ext cx="12986739" cy="93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928337" y="0"/>
              <a:ext cx="10062917" cy="71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7498080" y="0"/>
              <a:ext cx="5493174" cy="590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8918222" y="0"/>
              <a:ext cx="4073032" cy="556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0202898" y="0"/>
              <a:ext cx="2788356" cy="468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0598008" y="0"/>
              <a:ext cx="2393246" cy="437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1245991" y="0"/>
              <a:ext cx="1745263" cy="335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-1" y="3684693"/>
              <a:ext cx="13000286" cy="4194952"/>
              <a:chOff x="0" y="0"/>
              <a:chExt cx="13000285" cy="4194951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1" y="0"/>
                <a:ext cx="8286046" cy="2964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8231858" y="2625795"/>
                <a:ext cx="4768427" cy="1569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82" name="Shape 182"/>
          <p:cNvSpPr/>
          <p:nvPr>
            <p:ph type="title"/>
          </p:nvPr>
        </p:nvSpPr>
        <p:spPr>
          <a:xfrm>
            <a:off x="650239" y="2275839"/>
            <a:ext cx="11704322" cy="260096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11985791" y="9178079"/>
            <a:ext cx="368769" cy="352002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1300480"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585216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/>
          <a:lstStyle>
            <a:lvl1pPr defTabSz="585216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8C3D91"/>
            </a:gs>
            <a:gs pos="11999">
              <a:srgbClr val="7005D4"/>
            </a:gs>
            <a:gs pos="30000">
              <a:srgbClr val="181CC7"/>
            </a:gs>
            <a:gs pos="60000">
              <a:srgbClr val="0A128C"/>
            </a:gs>
            <a:gs pos="100000">
              <a:srgbClr val="000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8C3D91"/>
            </a:gs>
            <a:gs pos="11999">
              <a:srgbClr val="7005D4"/>
            </a:gs>
            <a:gs pos="30000">
              <a:srgbClr val="181CC7"/>
            </a:gs>
            <a:gs pos="60000">
              <a:srgbClr val="0A128C"/>
            </a:gs>
            <a:gs pos="100000">
              <a:srgbClr val="000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975359" y="2817706"/>
            <a:ext cx="11054082" cy="58521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Char char="»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»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hape 220"/>
          <p:cNvSpPr/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4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Carbon Monoxide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	State the adverse effect of Carbon Monoxide on health and discuss why this pollutant is of global concern.</a:t>
            </a:r>
          </a:p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Explain why carbon monoxide detectors are used.</a:t>
            </a:r>
          </a:p>
        </p:txBody>
      </p:sp>
      <p:sp>
        <p:nvSpPr>
          <p:cNvPr id="231" name="Shape 231"/>
          <p:cNvSpPr/>
          <p:nvPr/>
        </p:nvSpPr>
        <p:spPr>
          <a:xfrm>
            <a:off x="31794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232" name="Shape 232"/>
          <p:cNvSpPr/>
          <p:nvPr/>
        </p:nvSpPr>
        <p:spPr>
          <a:xfrm>
            <a:off x="11993251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233" name="Shape 233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234" name="Shape 234"/>
          <p:cNvSpPr/>
          <p:nvPr/>
        </p:nvSpPr>
        <p:spPr>
          <a:xfrm>
            <a:off x="-101058" y="9132649"/>
            <a:ext cx="22238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281" name="Shape 281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282" name="Shape 282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283" name="Shape 283"/>
          <p:cNvSpPr/>
          <p:nvPr/>
        </p:nvSpPr>
        <p:spPr>
          <a:xfrm>
            <a:off x="537889" y="196763"/>
            <a:ext cx="1119100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in plenty of air</a:t>
            </a:r>
          </a:p>
        </p:txBody>
      </p:sp>
      <p:sp>
        <p:nvSpPr>
          <p:cNvPr id="284" name="Shape 284"/>
          <p:cNvSpPr/>
          <p:nvPr/>
        </p:nvSpPr>
        <p:spPr>
          <a:xfrm>
            <a:off x="142957" y="1237120"/>
            <a:ext cx="1271888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285" name="Shape 285"/>
          <p:cNvSpPr/>
          <p:nvPr/>
        </p:nvSpPr>
        <p:spPr>
          <a:xfrm>
            <a:off x="1922224" y="2150229"/>
            <a:ext cx="842233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286" name="Shape 286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289" name="Group 289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6992420" y="4354232"/>
            <a:ext cx="2509293" cy="1045136"/>
            <a:chOff x="0" y="0"/>
            <a:chExt cx="2509292" cy="1045134"/>
          </a:xfrm>
        </p:grpSpPr>
        <p:sp>
          <p:nvSpPr>
            <p:cNvPr id="290" name="Shape 290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299" name="Group 299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294" name="Shape 294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00" name="Shape 300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301" name="Shape 301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05" name="Shape 305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But the products only have 2 hydrogen atoms.</a:t>
            </a:r>
          </a:p>
        </p:txBody>
      </p:sp>
      <p:sp>
        <p:nvSpPr>
          <p:cNvPr id="306" name="Shape 306"/>
          <p:cNvSpPr/>
          <p:nvPr/>
        </p:nvSpPr>
        <p:spPr>
          <a:xfrm>
            <a:off x="2817201" y="6340047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reactants have 4 hydrogen atoms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xit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1"/>
      <p:bldP build="whole" bldLvl="1" animBg="1" rev="0" advAuto="0" spid="305" grpId="2"/>
      <p:bldP build="whole" bldLvl="1" animBg="1" rev="0" advAuto="0" spid="305" grpId="3"/>
      <p:bldP build="whole" bldLvl="1" animBg="1" rev="0" advAuto="0" spid="30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309" name="Shape 309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310" name="Shape 310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311" name="Shape 311"/>
          <p:cNvSpPr/>
          <p:nvPr/>
        </p:nvSpPr>
        <p:spPr>
          <a:xfrm>
            <a:off x="537889" y="196763"/>
            <a:ext cx="1119100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in plenty of air</a:t>
            </a:r>
          </a:p>
        </p:txBody>
      </p:sp>
      <p:sp>
        <p:nvSpPr>
          <p:cNvPr id="312" name="Shape 312"/>
          <p:cNvSpPr/>
          <p:nvPr/>
        </p:nvSpPr>
        <p:spPr>
          <a:xfrm>
            <a:off x="142957" y="1237120"/>
            <a:ext cx="1271888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313" name="Shape 313"/>
          <p:cNvSpPr/>
          <p:nvPr/>
        </p:nvSpPr>
        <p:spPr>
          <a:xfrm>
            <a:off x="1922224" y="2150229"/>
            <a:ext cx="842233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314" name="Shape 314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317" name="Group 317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315" name="Shape 31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6992420" y="4354232"/>
            <a:ext cx="2509293" cy="1045136"/>
            <a:chOff x="0" y="0"/>
            <a:chExt cx="2509292" cy="1045134"/>
          </a:xfrm>
        </p:grpSpPr>
        <p:sp>
          <p:nvSpPr>
            <p:cNvPr id="318" name="Shape 318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322" name="Shape 322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28" name="Shape 328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332" name="Group 332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329" name="Shape 329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33" name="Shape 333"/>
          <p:cNvSpPr/>
          <p:nvPr/>
        </p:nvSpPr>
        <p:spPr>
          <a:xfrm>
            <a:off x="6633811" y="6052042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products now have 4 hydrogen atoms</a:t>
            </a:r>
          </a:p>
        </p:txBody>
      </p:sp>
      <p:grpSp>
        <p:nvGrpSpPr>
          <p:cNvPr id="337" name="Group 337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334" name="Shape 33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38" name="Shape 338"/>
          <p:cNvSpPr/>
          <p:nvPr/>
        </p:nvSpPr>
        <p:spPr>
          <a:xfrm>
            <a:off x="6633811" y="6052042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add oxygen to balance the reactants</a:t>
            </a:r>
          </a:p>
        </p:txBody>
      </p:sp>
      <p:grpSp>
        <p:nvGrpSpPr>
          <p:cNvPr id="341" name="Group 341"/>
          <p:cNvGrpSpPr/>
          <p:nvPr/>
        </p:nvGrpSpPr>
        <p:grpSpPr>
          <a:xfrm>
            <a:off x="2976062" y="5862444"/>
            <a:ext cx="1812454" cy="1045136"/>
            <a:chOff x="0" y="0"/>
            <a:chExt cx="1812452" cy="1045134"/>
          </a:xfrm>
        </p:grpSpPr>
        <p:sp>
          <p:nvSpPr>
            <p:cNvPr id="339" name="Shape 33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342" name="Shape 342"/>
          <p:cNvSpPr/>
          <p:nvPr/>
        </p:nvSpPr>
        <p:spPr>
          <a:xfrm>
            <a:off x="6633811" y="6052042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All balanced!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xit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Class="exit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2"/>
      <p:bldP build="whole" bldLvl="1" animBg="1" rev="0" advAuto="0" spid="333" grpId="3"/>
      <p:bldP build="whole" bldLvl="1" animBg="1" rev="0" advAuto="0" spid="338" grpId="4"/>
      <p:bldP build="whole" bldLvl="1" animBg="1" rev="0" advAuto="0" spid="338" grpId="5"/>
      <p:bldP build="whole" bldLvl="1" animBg="1" rev="0" advAuto="0" spid="341" grpId="6"/>
      <p:bldP build="whole" bldLvl="1" animBg="1" rev="0" advAuto="0" spid="342" grpId="7"/>
      <p:bldP build="whole" bldLvl="1" animBg="1" rev="0" advAuto="0" spid="342" grpId="8"/>
      <p:bldP build="whole" bldLvl="1" animBg="1" rev="0" advAuto="0" spid="3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3837100" y="2150224"/>
            <a:ext cx="2169120" cy="838210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5" name="Shape 345"/>
          <p:cNvSpPr/>
          <p:nvPr/>
        </p:nvSpPr>
        <p:spPr>
          <a:xfrm>
            <a:off x="2882087" y="4370670"/>
            <a:ext cx="2169120" cy="284607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347" name="Shape 347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348" name="Shape 348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349" name="Shape 349"/>
          <p:cNvSpPr/>
          <p:nvPr/>
        </p:nvSpPr>
        <p:spPr>
          <a:xfrm>
            <a:off x="537889" y="196763"/>
            <a:ext cx="1119100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in plenty of air</a:t>
            </a:r>
          </a:p>
        </p:txBody>
      </p:sp>
      <p:sp>
        <p:nvSpPr>
          <p:cNvPr id="350" name="Shape 350"/>
          <p:cNvSpPr/>
          <p:nvPr/>
        </p:nvSpPr>
        <p:spPr>
          <a:xfrm>
            <a:off x="142957" y="1237120"/>
            <a:ext cx="1271888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351" name="Shape 351"/>
          <p:cNvSpPr/>
          <p:nvPr/>
        </p:nvSpPr>
        <p:spPr>
          <a:xfrm>
            <a:off x="1583193" y="2150224"/>
            <a:ext cx="9100398" cy="83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  <a:r>
              <a:t>+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352" name="Shape 352"/>
          <p:cNvSpPr/>
          <p:nvPr/>
        </p:nvSpPr>
        <p:spPr>
          <a:xfrm>
            <a:off x="79948" y="4410734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355" name="Group 355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353" name="Shape 35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6992420" y="4354232"/>
            <a:ext cx="2509293" cy="1045136"/>
            <a:chOff x="0" y="0"/>
            <a:chExt cx="2509292" cy="1045134"/>
          </a:xfrm>
        </p:grpSpPr>
        <p:sp>
          <p:nvSpPr>
            <p:cNvPr id="356" name="Shape 356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365" name="Group 365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360" name="Shape 360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370" name="Group 370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367" name="Shape 367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374" name="Group 374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371" name="Shape 371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377" name="Group 377"/>
          <p:cNvGrpSpPr/>
          <p:nvPr/>
        </p:nvGrpSpPr>
        <p:grpSpPr>
          <a:xfrm>
            <a:off x="2976062" y="5862444"/>
            <a:ext cx="1812454" cy="1045136"/>
            <a:chOff x="0" y="0"/>
            <a:chExt cx="1812452" cy="1045134"/>
          </a:xfrm>
        </p:grpSpPr>
        <p:sp>
          <p:nvSpPr>
            <p:cNvPr id="375" name="Shape 37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378" name="Shape 378"/>
          <p:cNvSpPr/>
          <p:nvPr/>
        </p:nvSpPr>
        <p:spPr>
          <a:xfrm>
            <a:off x="-48156" y="7314159"/>
            <a:ext cx="5857647" cy="4699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8981895" y="2209372"/>
            <a:ext cx="2169119" cy="83821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1" name="Shape 381"/>
          <p:cNvSpPr/>
          <p:nvPr/>
        </p:nvSpPr>
        <p:spPr>
          <a:xfrm>
            <a:off x="10118198" y="4192594"/>
            <a:ext cx="2169120" cy="284607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383" name="Shape 383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384" name="Shape 384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385" name="Shape 385"/>
          <p:cNvSpPr/>
          <p:nvPr/>
        </p:nvSpPr>
        <p:spPr>
          <a:xfrm>
            <a:off x="537889" y="196763"/>
            <a:ext cx="1119100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in plenty of air</a:t>
            </a:r>
          </a:p>
        </p:txBody>
      </p:sp>
      <p:sp>
        <p:nvSpPr>
          <p:cNvPr id="386" name="Shape 386"/>
          <p:cNvSpPr/>
          <p:nvPr/>
        </p:nvSpPr>
        <p:spPr>
          <a:xfrm>
            <a:off x="142957" y="1237120"/>
            <a:ext cx="1271888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387" name="Shape 387"/>
          <p:cNvSpPr/>
          <p:nvPr/>
        </p:nvSpPr>
        <p:spPr>
          <a:xfrm>
            <a:off x="1583193" y="2150224"/>
            <a:ext cx="9100398" cy="83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  <a:r>
              <a:t>+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388" name="Shape 388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391" name="Group 391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389" name="Shape 38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6992420" y="4354232"/>
            <a:ext cx="2509293" cy="1045136"/>
            <a:chOff x="0" y="0"/>
            <a:chExt cx="2509292" cy="1045134"/>
          </a:xfrm>
        </p:grpSpPr>
        <p:sp>
          <p:nvSpPr>
            <p:cNvPr id="392" name="Shape 392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396" name="Shape 396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98" name="Shape 398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02" name="Shape 402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406" name="Group 406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403" name="Shape 403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410" name="Group 410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407" name="Shape 407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413" name="Group 413"/>
          <p:cNvGrpSpPr/>
          <p:nvPr/>
        </p:nvGrpSpPr>
        <p:grpSpPr>
          <a:xfrm>
            <a:off x="2976062" y="5862444"/>
            <a:ext cx="1812454" cy="1045136"/>
            <a:chOff x="0" y="0"/>
            <a:chExt cx="1812452" cy="1045134"/>
          </a:xfrm>
        </p:grpSpPr>
        <p:sp>
          <p:nvSpPr>
            <p:cNvPr id="411" name="Shape 411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414" name="Shape 414"/>
          <p:cNvSpPr/>
          <p:nvPr/>
        </p:nvSpPr>
        <p:spPr>
          <a:xfrm>
            <a:off x="-48156" y="7314159"/>
            <a:ext cx="5857647" cy="4699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417" name="Shape 417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418" name="Shape 418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19" name="Shape 419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420" name="Shape 420"/>
          <p:cNvSpPr/>
          <p:nvPr/>
        </p:nvSpPr>
        <p:spPr>
          <a:xfrm>
            <a:off x="174999" y="2530004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421" name="Shape 421"/>
          <p:cNvSpPr/>
          <p:nvPr/>
        </p:nvSpPr>
        <p:spPr>
          <a:xfrm>
            <a:off x="2035203" y="4539329"/>
            <a:ext cx="81963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422" name="Shape 422"/>
          <p:cNvSpPr/>
          <p:nvPr/>
        </p:nvSpPr>
        <p:spPr>
          <a:xfrm>
            <a:off x="25637" y="7033031"/>
            <a:ext cx="6956671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425" name="Group 425"/>
          <p:cNvGrpSpPr/>
          <p:nvPr/>
        </p:nvGrpSpPr>
        <p:grpSpPr>
          <a:xfrm>
            <a:off x="2993752" y="6893790"/>
            <a:ext cx="1812454" cy="1045136"/>
            <a:chOff x="0" y="0"/>
            <a:chExt cx="1812452" cy="1045134"/>
          </a:xfrm>
        </p:grpSpPr>
        <p:sp>
          <p:nvSpPr>
            <p:cNvPr id="423" name="Shape 42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28" name="Group 428"/>
          <p:cNvGrpSpPr/>
          <p:nvPr/>
        </p:nvGrpSpPr>
        <p:grpSpPr>
          <a:xfrm>
            <a:off x="6835849" y="6937762"/>
            <a:ext cx="1783393" cy="1045136"/>
            <a:chOff x="725900" y="0"/>
            <a:chExt cx="1783391" cy="1045134"/>
          </a:xfrm>
        </p:grpSpPr>
        <p:sp>
          <p:nvSpPr>
            <p:cNvPr id="426" name="Shape 426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27" name="Shape 427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245581" y="6675655"/>
            <a:ext cx="1566936" cy="1481406"/>
            <a:chOff x="0" y="0"/>
            <a:chExt cx="1566935" cy="1481404"/>
          </a:xfrm>
        </p:grpSpPr>
        <p:sp>
          <p:nvSpPr>
            <p:cNvPr id="429" name="Shape 429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31" name="Shape 431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32" name="Shape 432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33" name="Shape 433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35" name="Shape 435"/>
          <p:cNvSpPr/>
          <p:nvPr/>
        </p:nvSpPr>
        <p:spPr>
          <a:xfrm>
            <a:off x="9825826" y="6940760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439" name="Group 439"/>
          <p:cNvGrpSpPr/>
          <p:nvPr/>
        </p:nvGrpSpPr>
        <p:grpSpPr>
          <a:xfrm>
            <a:off x="10648885" y="6793951"/>
            <a:ext cx="1592262" cy="1244814"/>
            <a:chOff x="0" y="0"/>
            <a:chExt cx="1592260" cy="1244812"/>
          </a:xfrm>
        </p:grpSpPr>
        <p:sp>
          <p:nvSpPr>
            <p:cNvPr id="436" name="Shape 436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442" name="Shape 442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43" name="Shape 443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444" name="Shape 444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447" name="Group 447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445" name="Shape 44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7718321" y="4354232"/>
            <a:ext cx="1783392" cy="1045136"/>
            <a:chOff x="725900" y="0"/>
            <a:chExt cx="1783391" cy="1045134"/>
          </a:xfrm>
        </p:grpSpPr>
        <p:sp>
          <p:nvSpPr>
            <p:cNvPr id="448" name="Shape 448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451" name="Shape 451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57" name="Shape 457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461" name="Group 461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458" name="Shape 45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62" name="Shape 462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But the products only have 2 hydrogen atoms.</a:t>
            </a:r>
          </a:p>
        </p:txBody>
      </p:sp>
      <p:sp>
        <p:nvSpPr>
          <p:cNvPr id="463" name="Shape 463"/>
          <p:cNvSpPr/>
          <p:nvPr/>
        </p:nvSpPr>
        <p:spPr>
          <a:xfrm>
            <a:off x="2817201" y="6340047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reactants have 4 hydrogen atoms</a:t>
            </a:r>
          </a:p>
        </p:txBody>
      </p:sp>
      <p:sp>
        <p:nvSpPr>
          <p:cNvPr id="464" name="Shape 464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465" name="Shape 465"/>
          <p:cNvSpPr/>
          <p:nvPr/>
        </p:nvSpPr>
        <p:spPr>
          <a:xfrm>
            <a:off x="174999" y="1223483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466" name="Shape 466"/>
          <p:cNvSpPr/>
          <p:nvPr/>
        </p:nvSpPr>
        <p:spPr>
          <a:xfrm>
            <a:off x="1459194" y="2174816"/>
            <a:ext cx="81963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xit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2"/>
      <p:bldP build="whole" bldLvl="1" animBg="1" rev="0" advAuto="0" spid="463" grpId="1"/>
      <p:bldP build="whole" bldLvl="1" animBg="1" rev="0" advAuto="0" spid="462" grpId="3"/>
      <p:bldP build="whole" bldLvl="1" animBg="1" rev="0" advAuto="0" spid="463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469" name="Shape 469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70" name="Shape 470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471" name="Shape 471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474" name="Group 474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472" name="Shape 472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77" name="Group 477"/>
          <p:cNvGrpSpPr/>
          <p:nvPr/>
        </p:nvGrpSpPr>
        <p:grpSpPr>
          <a:xfrm>
            <a:off x="7718321" y="4354232"/>
            <a:ext cx="1783392" cy="1045136"/>
            <a:chOff x="725900" y="0"/>
            <a:chExt cx="1783391" cy="1045134"/>
          </a:xfrm>
        </p:grpSpPr>
        <p:sp>
          <p:nvSpPr>
            <p:cNvPr id="475" name="Shape 475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76" name="Shape 476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83" name="Group 483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478" name="Shape 478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81" name="Shape 481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82" name="Shape 482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84" name="Shape 484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488" name="Group 488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485" name="Shape 485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89" name="Shape 489"/>
          <p:cNvSpPr/>
          <p:nvPr/>
        </p:nvSpPr>
        <p:spPr>
          <a:xfrm>
            <a:off x="6633811" y="6052042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products now have 4 hydrogen atoms</a:t>
            </a:r>
          </a:p>
        </p:txBody>
      </p:sp>
      <p:grpSp>
        <p:nvGrpSpPr>
          <p:cNvPr id="493" name="Group 493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490" name="Shape 490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92" name="Shape 492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94" name="Shape 494"/>
          <p:cNvSpPr/>
          <p:nvPr/>
        </p:nvSpPr>
        <p:spPr>
          <a:xfrm>
            <a:off x="6633811" y="6052042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Now we have the problem of uneven oxygen atoms.</a:t>
            </a:r>
          </a:p>
        </p:txBody>
      </p:sp>
      <p:sp>
        <p:nvSpPr>
          <p:cNvPr id="495" name="Shape 495"/>
          <p:cNvSpPr/>
          <p:nvPr/>
        </p:nvSpPr>
        <p:spPr>
          <a:xfrm>
            <a:off x="3228998" y="6153174"/>
            <a:ext cx="1010956" cy="1045135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496" name="Shape 496"/>
          <p:cNvSpPr/>
          <p:nvPr/>
        </p:nvSpPr>
        <p:spPr>
          <a:xfrm flipV="1">
            <a:off x="3099475" y="5916326"/>
            <a:ext cx="1270001" cy="1270001"/>
          </a:xfrm>
          <a:prstGeom prst="line">
            <a:avLst/>
          </a:prstGeom>
          <a:ln w="152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7" name="Shape 497"/>
          <p:cNvSpPr/>
          <p:nvPr/>
        </p:nvSpPr>
        <p:spPr>
          <a:xfrm>
            <a:off x="2269033" y="7314159"/>
            <a:ext cx="3226512" cy="1959888"/>
          </a:xfrm>
          <a:prstGeom prst="roundRect">
            <a:avLst>
              <a:gd name="adj" fmla="val 9768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cannot add just O though, we need to add O</a:t>
            </a:r>
            <a:r>
              <a:rPr baseline="-5999"/>
              <a:t>2</a:t>
            </a:r>
            <a:endParaRPr baseline="-5999"/>
          </a:p>
        </p:txBody>
      </p:sp>
      <p:sp>
        <p:nvSpPr>
          <p:cNvPr id="498" name="Shape 498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499" name="Shape 499"/>
          <p:cNvSpPr/>
          <p:nvPr/>
        </p:nvSpPr>
        <p:spPr>
          <a:xfrm>
            <a:off x="174999" y="1223483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500" name="Shape 500"/>
          <p:cNvSpPr/>
          <p:nvPr/>
        </p:nvSpPr>
        <p:spPr>
          <a:xfrm>
            <a:off x="1459194" y="2174816"/>
            <a:ext cx="81963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501" name="Shape 501"/>
          <p:cNvSpPr/>
          <p:nvPr/>
        </p:nvSpPr>
        <p:spPr>
          <a:xfrm>
            <a:off x="3107285" y="6163189"/>
            <a:ext cx="1254382" cy="1025105"/>
          </a:xfrm>
          <a:prstGeom prst="line">
            <a:avLst/>
          </a:prstGeom>
          <a:ln w="152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02" name="Shape 502"/>
          <p:cNvSpPr/>
          <p:nvPr/>
        </p:nvSpPr>
        <p:spPr>
          <a:xfrm>
            <a:off x="6633811" y="6052042"/>
            <a:ext cx="3226512" cy="2847526"/>
          </a:xfrm>
          <a:prstGeom prst="roundRect">
            <a:avLst>
              <a:gd name="adj" fmla="val 6723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we multiply the whole equation by 2 so we can add O</a:t>
            </a:r>
            <a:r>
              <a:rPr baseline="-5999"/>
              <a:t>2</a:t>
            </a:r>
            <a:r>
              <a:t> instead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xit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Class="exit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11"/>
      <p:bldP build="whole" bldLvl="1" animBg="1" rev="0" advAuto="0" spid="502" grpId="12"/>
      <p:bldP build="whole" bldLvl="1" animBg="1" rev="0" advAuto="0" spid="489" grpId="2"/>
      <p:bldP build="whole" bldLvl="1" animBg="1" rev="0" advAuto="0" spid="489" grpId="3"/>
      <p:bldP build="whole" bldLvl="1" animBg="1" rev="0" advAuto="0" spid="501" grpId="10"/>
      <p:bldP build="whole" bldLvl="1" animBg="1" rev="0" advAuto="0" spid="497" grpId="7"/>
      <p:bldP build="whole" bldLvl="1" animBg="1" rev="0" advAuto="0" spid="497" grpId="8"/>
      <p:bldP build="whole" bldLvl="1" animBg="1" rev="0" advAuto="0" spid="495" grpId="6"/>
      <p:bldP build="whole" bldLvl="1" animBg="1" rev="0" advAuto="0" spid="496" grpId="9"/>
      <p:bldP build="whole" bldLvl="1" animBg="1" rev="0" advAuto="0" spid="493" grpId="1"/>
      <p:bldP build="whole" bldLvl="1" animBg="1" rev="0" advAuto="0" spid="494" grpId="5"/>
      <p:bldP build="whole" bldLvl="1" animBg="1" rev="0" advAuto="0" spid="494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05" name="Shape 505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06" name="Shape 506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507" name="Shape 507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510" name="Group 510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508" name="Shape 508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09" name="Shape 509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13" name="Group 513"/>
          <p:cNvGrpSpPr/>
          <p:nvPr/>
        </p:nvGrpSpPr>
        <p:grpSpPr>
          <a:xfrm>
            <a:off x="7718321" y="4354232"/>
            <a:ext cx="1783392" cy="1045136"/>
            <a:chOff x="725900" y="0"/>
            <a:chExt cx="1783391" cy="1045134"/>
          </a:xfrm>
        </p:grpSpPr>
        <p:sp>
          <p:nvSpPr>
            <p:cNvPr id="511" name="Shape 511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12" name="Shape 512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19" name="Group 519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514" name="Shape 514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15" name="Shape 515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16" name="Shape 516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18" name="Shape 518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20" name="Shape 520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524" name="Group 524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521" name="Shape 521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28" name="Group 528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525" name="Shape 525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26" name="Shape 526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29" name="Shape 529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530" name="Shape 530"/>
          <p:cNvSpPr/>
          <p:nvPr/>
        </p:nvSpPr>
        <p:spPr>
          <a:xfrm>
            <a:off x="174999" y="1223483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531" name="Shape 531"/>
          <p:cNvSpPr/>
          <p:nvPr/>
        </p:nvSpPr>
        <p:spPr>
          <a:xfrm>
            <a:off x="1459194" y="2174816"/>
            <a:ext cx="81963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532" name="Shape 532"/>
          <p:cNvSpPr/>
          <p:nvPr/>
        </p:nvSpPr>
        <p:spPr>
          <a:xfrm>
            <a:off x="62946" y="621982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535" name="Group 535"/>
          <p:cNvGrpSpPr/>
          <p:nvPr/>
        </p:nvGrpSpPr>
        <p:grpSpPr>
          <a:xfrm>
            <a:off x="3031061" y="6080580"/>
            <a:ext cx="1812454" cy="1045135"/>
            <a:chOff x="0" y="0"/>
            <a:chExt cx="1812452" cy="1045134"/>
          </a:xfrm>
        </p:grpSpPr>
        <p:sp>
          <p:nvSpPr>
            <p:cNvPr id="533" name="Shape 53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38" name="Group 538"/>
          <p:cNvGrpSpPr/>
          <p:nvPr/>
        </p:nvGrpSpPr>
        <p:grpSpPr>
          <a:xfrm>
            <a:off x="7773320" y="6024083"/>
            <a:ext cx="1783392" cy="1045135"/>
            <a:chOff x="725900" y="0"/>
            <a:chExt cx="1783391" cy="1045134"/>
          </a:xfrm>
        </p:grpSpPr>
        <p:sp>
          <p:nvSpPr>
            <p:cNvPr id="536" name="Shape 536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37" name="Shape 537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44" name="Group 544"/>
          <p:cNvGrpSpPr/>
          <p:nvPr/>
        </p:nvGrpSpPr>
        <p:grpSpPr>
          <a:xfrm>
            <a:off x="282890" y="5862444"/>
            <a:ext cx="1566936" cy="1481406"/>
            <a:chOff x="0" y="0"/>
            <a:chExt cx="1566935" cy="1481404"/>
          </a:xfrm>
        </p:grpSpPr>
        <p:sp>
          <p:nvSpPr>
            <p:cNvPr id="539" name="Shape 539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0" name="Shape 540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1" name="Shape 541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42" name="Shape 542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3" name="Shape 543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45" name="Shape 545"/>
          <p:cNvSpPr/>
          <p:nvPr/>
        </p:nvSpPr>
        <p:spPr>
          <a:xfrm>
            <a:off x="9863135" y="612754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549" name="Group 549"/>
          <p:cNvGrpSpPr/>
          <p:nvPr/>
        </p:nvGrpSpPr>
        <p:grpSpPr>
          <a:xfrm>
            <a:off x="10631196" y="2670167"/>
            <a:ext cx="1592261" cy="1244813"/>
            <a:chOff x="0" y="0"/>
            <a:chExt cx="1592260" cy="1244812"/>
          </a:xfrm>
        </p:grpSpPr>
        <p:sp>
          <p:nvSpPr>
            <p:cNvPr id="546" name="Shape 546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7" name="Shape 547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48" name="Shape 548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53" name="Group 553"/>
          <p:cNvGrpSpPr/>
          <p:nvPr/>
        </p:nvGrpSpPr>
        <p:grpSpPr>
          <a:xfrm>
            <a:off x="10631196" y="7259759"/>
            <a:ext cx="1592261" cy="1244813"/>
            <a:chOff x="0" y="0"/>
            <a:chExt cx="1592260" cy="1244812"/>
          </a:xfrm>
        </p:grpSpPr>
        <p:sp>
          <p:nvSpPr>
            <p:cNvPr id="550" name="Shape 550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51" name="Shape 551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52" name="Shape 552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56" name="Group 556"/>
          <p:cNvGrpSpPr/>
          <p:nvPr/>
        </p:nvGrpSpPr>
        <p:grpSpPr>
          <a:xfrm>
            <a:off x="3031061" y="7359598"/>
            <a:ext cx="1812454" cy="1045135"/>
            <a:chOff x="0" y="0"/>
            <a:chExt cx="1812452" cy="1045134"/>
          </a:xfrm>
        </p:grpSpPr>
        <p:sp>
          <p:nvSpPr>
            <p:cNvPr id="554" name="Shape 554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55" name="Shape 555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557" name="Shape 557"/>
          <p:cNvSpPr/>
          <p:nvPr/>
        </p:nvSpPr>
        <p:spPr>
          <a:xfrm>
            <a:off x="5733797" y="7384063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All balanced!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xit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7" grpId="3"/>
      <p:bldP build="whole" bldLvl="1" animBg="1" rev="0" advAuto="0" spid="528" grpId="1"/>
      <p:bldP build="whole" bldLvl="1" animBg="1" rev="0" advAuto="0" spid="557" grpId="4"/>
      <p:bldP build="whole" bldLvl="1" animBg="1" rev="0" advAuto="0" spid="55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/>
        </p:nvSpPr>
        <p:spPr>
          <a:xfrm>
            <a:off x="1188815" y="2171661"/>
            <a:ext cx="2169119" cy="84451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-18202" y="3914334"/>
            <a:ext cx="2169120" cy="3971230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61" name="Shape 561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62" name="Shape 562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63" name="Shape 563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564" name="Shape 564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567" name="Group 567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565" name="Shape 56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66" name="Shape 56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70" name="Group 570"/>
          <p:cNvGrpSpPr/>
          <p:nvPr/>
        </p:nvGrpSpPr>
        <p:grpSpPr>
          <a:xfrm>
            <a:off x="7718321" y="4354232"/>
            <a:ext cx="1783392" cy="1045136"/>
            <a:chOff x="725900" y="0"/>
            <a:chExt cx="1783391" cy="1045134"/>
          </a:xfrm>
        </p:grpSpPr>
        <p:sp>
          <p:nvSpPr>
            <p:cNvPr id="568" name="Shape 568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69" name="Shape 569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76" name="Group 576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571" name="Shape 571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74" name="Shape 574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75" name="Shape 575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77" name="Shape 577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581" name="Group 581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578" name="Shape 57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85" name="Group 585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582" name="Shape 582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84" name="Shape 584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86" name="Shape 586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587" name="Shape 587"/>
          <p:cNvSpPr/>
          <p:nvPr/>
        </p:nvSpPr>
        <p:spPr>
          <a:xfrm>
            <a:off x="174999" y="1223483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588" name="Shape 588"/>
          <p:cNvSpPr/>
          <p:nvPr/>
        </p:nvSpPr>
        <p:spPr>
          <a:xfrm>
            <a:off x="1289726" y="2174816"/>
            <a:ext cx="853531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2CH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589" name="Shape 589"/>
          <p:cNvSpPr/>
          <p:nvPr/>
        </p:nvSpPr>
        <p:spPr>
          <a:xfrm>
            <a:off x="62946" y="621982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592" name="Group 592"/>
          <p:cNvGrpSpPr/>
          <p:nvPr/>
        </p:nvGrpSpPr>
        <p:grpSpPr>
          <a:xfrm>
            <a:off x="3031061" y="6080580"/>
            <a:ext cx="1812454" cy="1045135"/>
            <a:chOff x="0" y="0"/>
            <a:chExt cx="1812452" cy="1045134"/>
          </a:xfrm>
        </p:grpSpPr>
        <p:sp>
          <p:nvSpPr>
            <p:cNvPr id="590" name="Shape 590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91" name="Shape 591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95" name="Group 595"/>
          <p:cNvGrpSpPr/>
          <p:nvPr/>
        </p:nvGrpSpPr>
        <p:grpSpPr>
          <a:xfrm>
            <a:off x="7773320" y="6024083"/>
            <a:ext cx="1783392" cy="1045135"/>
            <a:chOff x="725900" y="0"/>
            <a:chExt cx="1783391" cy="1045134"/>
          </a:xfrm>
        </p:grpSpPr>
        <p:sp>
          <p:nvSpPr>
            <p:cNvPr id="593" name="Shape 593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94" name="Shape 594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01" name="Group 601"/>
          <p:cNvGrpSpPr/>
          <p:nvPr/>
        </p:nvGrpSpPr>
        <p:grpSpPr>
          <a:xfrm>
            <a:off x="282890" y="5862444"/>
            <a:ext cx="1566936" cy="1481406"/>
            <a:chOff x="0" y="0"/>
            <a:chExt cx="1566935" cy="1481404"/>
          </a:xfrm>
        </p:grpSpPr>
        <p:sp>
          <p:nvSpPr>
            <p:cNvPr id="596" name="Shape 596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97" name="Shape 59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98" name="Shape 598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00" name="Shape 600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02" name="Shape 602"/>
          <p:cNvSpPr/>
          <p:nvPr/>
        </p:nvSpPr>
        <p:spPr>
          <a:xfrm>
            <a:off x="9863135" y="612754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606" name="Group 606"/>
          <p:cNvGrpSpPr/>
          <p:nvPr/>
        </p:nvGrpSpPr>
        <p:grpSpPr>
          <a:xfrm>
            <a:off x="10631196" y="2670167"/>
            <a:ext cx="1592261" cy="1244813"/>
            <a:chOff x="0" y="0"/>
            <a:chExt cx="1592260" cy="1244812"/>
          </a:xfrm>
        </p:grpSpPr>
        <p:sp>
          <p:nvSpPr>
            <p:cNvPr id="603" name="Shape 603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04" name="Shape 604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05" name="Shape 605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10" name="Group 610"/>
          <p:cNvGrpSpPr/>
          <p:nvPr/>
        </p:nvGrpSpPr>
        <p:grpSpPr>
          <a:xfrm>
            <a:off x="10631196" y="7259759"/>
            <a:ext cx="1592261" cy="1244813"/>
            <a:chOff x="0" y="0"/>
            <a:chExt cx="1592260" cy="1244812"/>
          </a:xfrm>
        </p:grpSpPr>
        <p:sp>
          <p:nvSpPr>
            <p:cNvPr id="607" name="Shape 607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08" name="Shape 608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09" name="Shape 609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13" name="Group 613"/>
          <p:cNvGrpSpPr/>
          <p:nvPr/>
        </p:nvGrpSpPr>
        <p:grpSpPr>
          <a:xfrm>
            <a:off x="3031061" y="7359598"/>
            <a:ext cx="1812454" cy="1045135"/>
            <a:chOff x="0" y="0"/>
            <a:chExt cx="1812452" cy="1045134"/>
          </a:xfrm>
        </p:grpSpPr>
        <p:sp>
          <p:nvSpPr>
            <p:cNvPr id="611" name="Shape 611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12" name="Shape 612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3312847" y="2280728"/>
            <a:ext cx="2169120" cy="84451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6" name="Shape 616"/>
          <p:cNvSpPr/>
          <p:nvPr/>
        </p:nvSpPr>
        <p:spPr>
          <a:xfrm>
            <a:off x="2852728" y="4226700"/>
            <a:ext cx="2169119" cy="463990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7" name="Shape 617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618" name="Shape 618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619" name="Shape 619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620" name="Shape 620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623" name="Group 623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621" name="Shape 621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22" name="Shape 622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26" name="Group 626"/>
          <p:cNvGrpSpPr/>
          <p:nvPr/>
        </p:nvGrpSpPr>
        <p:grpSpPr>
          <a:xfrm>
            <a:off x="7718321" y="4354232"/>
            <a:ext cx="1783392" cy="1045136"/>
            <a:chOff x="725900" y="0"/>
            <a:chExt cx="1783391" cy="1045134"/>
          </a:xfrm>
        </p:grpSpPr>
        <p:sp>
          <p:nvSpPr>
            <p:cNvPr id="624" name="Shape 624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25" name="Shape 625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32" name="Group 632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627" name="Shape 627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28" name="Shape 628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29" name="Shape 629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30" name="Shape 630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31" name="Shape 631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33" name="Shape 633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637" name="Group 637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634" name="Shape 63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35" name="Shape 63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36" name="Shape 63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41" name="Group 641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638" name="Shape 63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42" name="Shape 642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643" name="Shape 643"/>
          <p:cNvSpPr/>
          <p:nvPr/>
        </p:nvSpPr>
        <p:spPr>
          <a:xfrm>
            <a:off x="174999" y="1223483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644" name="Shape 644"/>
          <p:cNvSpPr/>
          <p:nvPr/>
        </p:nvSpPr>
        <p:spPr>
          <a:xfrm>
            <a:off x="1120257" y="2174816"/>
            <a:ext cx="887425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2CH</a:t>
            </a:r>
            <a:r>
              <a:rPr baseline="-5999"/>
              <a:t>4(g)</a:t>
            </a:r>
            <a:r>
              <a:t> + 3O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645" name="Shape 645"/>
          <p:cNvSpPr/>
          <p:nvPr/>
        </p:nvSpPr>
        <p:spPr>
          <a:xfrm>
            <a:off x="62946" y="621982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648" name="Group 648"/>
          <p:cNvGrpSpPr/>
          <p:nvPr/>
        </p:nvGrpSpPr>
        <p:grpSpPr>
          <a:xfrm>
            <a:off x="3031061" y="6080580"/>
            <a:ext cx="1812454" cy="1045135"/>
            <a:chOff x="0" y="0"/>
            <a:chExt cx="1812452" cy="1045134"/>
          </a:xfrm>
        </p:grpSpPr>
        <p:sp>
          <p:nvSpPr>
            <p:cNvPr id="646" name="Shape 646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51" name="Group 651"/>
          <p:cNvGrpSpPr/>
          <p:nvPr/>
        </p:nvGrpSpPr>
        <p:grpSpPr>
          <a:xfrm>
            <a:off x="7773320" y="6024083"/>
            <a:ext cx="1783392" cy="1045135"/>
            <a:chOff x="725900" y="0"/>
            <a:chExt cx="1783391" cy="1045134"/>
          </a:xfrm>
        </p:grpSpPr>
        <p:sp>
          <p:nvSpPr>
            <p:cNvPr id="649" name="Shape 649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50" name="Shape 650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57" name="Group 657"/>
          <p:cNvGrpSpPr/>
          <p:nvPr/>
        </p:nvGrpSpPr>
        <p:grpSpPr>
          <a:xfrm>
            <a:off x="282890" y="5862444"/>
            <a:ext cx="1566936" cy="1481406"/>
            <a:chOff x="0" y="0"/>
            <a:chExt cx="1566935" cy="1481404"/>
          </a:xfrm>
        </p:grpSpPr>
        <p:sp>
          <p:nvSpPr>
            <p:cNvPr id="652" name="Shape 652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54" name="Shape 654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55" name="Shape 655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56" name="Shape 656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58" name="Shape 658"/>
          <p:cNvSpPr/>
          <p:nvPr/>
        </p:nvSpPr>
        <p:spPr>
          <a:xfrm>
            <a:off x="9863135" y="612754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662" name="Group 662"/>
          <p:cNvGrpSpPr/>
          <p:nvPr/>
        </p:nvGrpSpPr>
        <p:grpSpPr>
          <a:xfrm>
            <a:off x="10631196" y="2670167"/>
            <a:ext cx="1592261" cy="1244813"/>
            <a:chOff x="0" y="0"/>
            <a:chExt cx="1592260" cy="1244812"/>
          </a:xfrm>
        </p:grpSpPr>
        <p:sp>
          <p:nvSpPr>
            <p:cNvPr id="659" name="Shape 659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60" name="Shape 660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61" name="Shape 661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66" name="Group 666"/>
          <p:cNvGrpSpPr/>
          <p:nvPr/>
        </p:nvGrpSpPr>
        <p:grpSpPr>
          <a:xfrm>
            <a:off x="10631196" y="7259759"/>
            <a:ext cx="1592261" cy="1244813"/>
            <a:chOff x="0" y="0"/>
            <a:chExt cx="1592260" cy="1244812"/>
          </a:xfrm>
        </p:grpSpPr>
        <p:sp>
          <p:nvSpPr>
            <p:cNvPr id="663" name="Shape 663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64" name="Shape 664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69" name="Group 669"/>
          <p:cNvGrpSpPr/>
          <p:nvPr/>
        </p:nvGrpSpPr>
        <p:grpSpPr>
          <a:xfrm>
            <a:off x="3031061" y="7359598"/>
            <a:ext cx="1812454" cy="1045135"/>
            <a:chOff x="0" y="0"/>
            <a:chExt cx="1812452" cy="1045134"/>
          </a:xfrm>
        </p:grpSpPr>
        <p:sp>
          <p:nvSpPr>
            <p:cNvPr id="667" name="Shape 667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68" name="Shape 668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0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7289" y="69960"/>
            <a:ext cx="13282497" cy="9375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/>
        </p:nvSpPr>
        <p:spPr>
          <a:xfrm>
            <a:off x="6372894" y="2021546"/>
            <a:ext cx="2169120" cy="84451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72" name="Shape 672"/>
          <p:cNvSpPr/>
          <p:nvPr/>
        </p:nvSpPr>
        <p:spPr>
          <a:xfrm>
            <a:off x="7442592" y="3892365"/>
            <a:ext cx="2169119" cy="4639900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73" name="Shape 673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674" name="Shape 674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675" name="Shape 675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676" name="Shape 676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679" name="Group 679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677" name="Shape 677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78" name="Shape 678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82" name="Group 682"/>
          <p:cNvGrpSpPr/>
          <p:nvPr/>
        </p:nvGrpSpPr>
        <p:grpSpPr>
          <a:xfrm>
            <a:off x="7718321" y="4354232"/>
            <a:ext cx="1783392" cy="1045136"/>
            <a:chOff x="725900" y="0"/>
            <a:chExt cx="1783391" cy="1045134"/>
          </a:xfrm>
        </p:grpSpPr>
        <p:sp>
          <p:nvSpPr>
            <p:cNvPr id="680" name="Shape 680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81" name="Shape 681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88" name="Group 688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683" name="Shape 683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4" name="Shape 684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5" name="Shape 685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86" name="Shape 686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7" name="Shape 687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89" name="Shape 689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693" name="Group 693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690" name="Shape 690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91" name="Shape 691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92" name="Shape 692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97" name="Group 697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694" name="Shape 69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95" name="Shape 69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96" name="Shape 69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98" name="Shape 698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699" name="Shape 699"/>
          <p:cNvSpPr/>
          <p:nvPr/>
        </p:nvSpPr>
        <p:spPr>
          <a:xfrm>
            <a:off x="174999" y="1223483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700" name="Shape 700"/>
          <p:cNvSpPr/>
          <p:nvPr/>
        </p:nvSpPr>
        <p:spPr>
          <a:xfrm>
            <a:off x="950788" y="2174816"/>
            <a:ext cx="921319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2CH</a:t>
            </a:r>
            <a:r>
              <a:rPr baseline="-5999"/>
              <a:t>4(g)</a:t>
            </a:r>
            <a:r>
              <a:t> + 3O</a:t>
            </a:r>
            <a:r>
              <a:rPr baseline="-5999"/>
              <a:t>2(g)</a:t>
            </a:r>
            <a:r>
              <a:t> —&gt; 2CO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701" name="Shape 701"/>
          <p:cNvSpPr/>
          <p:nvPr/>
        </p:nvSpPr>
        <p:spPr>
          <a:xfrm>
            <a:off x="62946" y="621982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704" name="Group 704"/>
          <p:cNvGrpSpPr/>
          <p:nvPr/>
        </p:nvGrpSpPr>
        <p:grpSpPr>
          <a:xfrm>
            <a:off x="3031061" y="6080580"/>
            <a:ext cx="1812454" cy="1045135"/>
            <a:chOff x="0" y="0"/>
            <a:chExt cx="1812452" cy="1045134"/>
          </a:xfrm>
        </p:grpSpPr>
        <p:sp>
          <p:nvSpPr>
            <p:cNvPr id="702" name="Shape 702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03" name="Shape 703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707" name="Group 707"/>
          <p:cNvGrpSpPr/>
          <p:nvPr/>
        </p:nvGrpSpPr>
        <p:grpSpPr>
          <a:xfrm>
            <a:off x="7773320" y="6024083"/>
            <a:ext cx="1783392" cy="1045135"/>
            <a:chOff x="725900" y="0"/>
            <a:chExt cx="1783391" cy="1045134"/>
          </a:xfrm>
        </p:grpSpPr>
        <p:sp>
          <p:nvSpPr>
            <p:cNvPr id="705" name="Shape 705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06" name="Shape 706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713" name="Group 713"/>
          <p:cNvGrpSpPr/>
          <p:nvPr/>
        </p:nvGrpSpPr>
        <p:grpSpPr>
          <a:xfrm>
            <a:off x="282890" y="5862444"/>
            <a:ext cx="1566936" cy="1481406"/>
            <a:chOff x="0" y="0"/>
            <a:chExt cx="1566935" cy="1481404"/>
          </a:xfrm>
        </p:grpSpPr>
        <p:sp>
          <p:nvSpPr>
            <p:cNvPr id="708" name="Shape 708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09" name="Shape 709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714" name="Shape 714"/>
          <p:cNvSpPr/>
          <p:nvPr/>
        </p:nvSpPr>
        <p:spPr>
          <a:xfrm>
            <a:off x="9863135" y="612754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718" name="Group 718"/>
          <p:cNvGrpSpPr/>
          <p:nvPr/>
        </p:nvGrpSpPr>
        <p:grpSpPr>
          <a:xfrm>
            <a:off x="10631196" y="2670167"/>
            <a:ext cx="1592261" cy="1244813"/>
            <a:chOff x="0" y="0"/>
            <a:chExt cx="1592260" cy="1244812"/>
          </a:xfrm>
        </p:grpSpPr>
        <p:sp>
          <p:nvSpPr>
            <p:cNvPr id="715" name="Shape 715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16" name="Shape 716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17" name="Shape 717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22" name="Group 722"/>
          <p:cNvGrpSpPr/>
          <p:nvPr/>
        </p:nvGrpSpPr>
        <p:grpSpPr>
          <a:xfrm>
            <a:off x="10631196" y="7259759"/>
            <a:ext cx="1592261" cy="1244813"/>
            <a:chOff x="0" y="0"/>
            <a:chExt cx="1592260" cy="1244812"/>
          </a:xfrm>
        </p:grpSpPr>
        <p:sp>
          <p:nvSpPr>
            <p:cNvPr id="719" name="Shape 719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20" name="Shape 720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21" name="Shape 721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25" name="Group 725"/>
          <p:cNvGrpSpPr/>
          <p:nvPr/>
        </p:nvGrpSpPr>
        <p:grpSpPr>
          <a:xfrm>
            <a:off x="3031061" y="7359598"/>
            <a:ext cx="1812454" cy="1045135"/>
            <a:chOff x="0" y="0"/>
            <a:chExt cx="1812452" cy="1045134"/>
          </a:xfrm>
        </p:grpSpPr>
        <p:sp>
          <p:nvSpPr>
            <p:cNvPr id="723" name="Shape 72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24" name="Shape 72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/>
          <p:nvPr/>
        </p:nvSpPr>
        <p:spPr>
          <a:xfrm>
            <a:off x="8496927" y="2155866"/>
            <a:ext cx="2169119" cy="84451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28" name="Shape 728"/>
          <p:cNvSpPr/>
          <p:nvPr/>
        </p:nvSpPr>
        <p:spPr>
          <a:xfrm>
            <a:off x="10310414" y="2416912"/>
            <a:ext cx="2169120" cy="649421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29" name="Shape 729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730" name="Shape 730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31" name="Shape 731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732" name="Shape 732"/>
          <p:cNvSpPr/>
          <p:nvPr/>
        </p:nvSpPr>
        <p:spPr>
          <a:xfrm>
            <a:off x="7947" y="454997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735" name="Group 735"/>
          <p:cNvGrpSpPr/>
          <p:nvPr/>
        </p:nvGrpSpPr>
        <p:grpSpPr>
          <a:xfrm>
            <a:off x="2976062" y="4410729"/>
            <a:ext cx="1812454" cy="1045136"/>
            <a:chOff x="0" y="0"/>
            <a:chExt cx="1812452" cy="1045134"/>
          </a:xfrm>
        </p:grpSpPr>
        <p:sp>
          <p:nvSpPr>
            <p:cNvPr id="733" name="Shape 73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34" name="Shape 73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738" name="Group 738"/>
          <p:cNvGrpSpPr/>
          <p:nvPr/>
        </p:nvGrpSpPr>
        <p:grpSpPr>
          <a:xfrm>
            <a:off x="7718321" y="4354232"/>
            <a:ext cx="1783392" cy="1045136"/>
            <a:chOff x="725900" y="0"/>
            <a:chExt cx="1783391" cy="1045134"/>
          </a:xfrm>
        </p:grpSpPr>
        <p:sp>
          <p:nvSpPr>
            <p:cNvPr id="736" name="Shape 736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37" name="Shape 737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744" name="Group 744"/>
          <p:cNvGrpSpPr/>
          <p:nvPr/>
        </p:nvGrpSpPr>
        <p:grpSpPr>
          <a:xfrm>
            <a:off x="227891" y="4192594"/>
            <a:ext cx="1566936" cy="1481406"/>
            <a:chOff x="0" y="0"/>
            <a:chExt cx="1566935" cy="1481404"/>
          </a:xfrm>
        </p:grpSpPr>
        <p:sp>
          <p:nvSpPr>
            <p:cNvPr id="739" name="Shape 739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40" name="Shape 740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41" name="Shape 741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42" name="Shape 742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43" name="Shape 743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745" name="Shape 745"/>
          <p:cNvSpPr/>
          <p:nvPr/>
        </p:nvSpPr>
        <p:spPr>
          <a:xfrm>
            <a:off x="9808136" y="445769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749" name="Group 749"/>
          <p:cNvGrpSpPr/>
          <p:nvPr/>
        </p:nvGrpSpPr>
        <p:grpSpPr>
          <a:xfrm>
            <a:off x="10631196" y="4310891"/>
            <a:ext cx="1592261" cy="1244813"/>
            <a:chOff x="0" y="0"/>
            <a:chExt cx="1592260" cy="1244812"/>
          </a:xfrm>
        </p:grpSpPr>
        <p:sp>
          <p:nvSpPr>
            <p:cNvPr id="746" name="Shape 746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47" name="Shape 747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48" name="Shape 748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53" name="Group 753"/>
          <p:cNvGrpSpPr/>
          <p:nvPr/>
        </p:nvGrpSpPr>
        <p:grpSpPr>
          <a:xfrm>
            <a:off x="10631196" y="5589908"/>
            <a:ext cx="1592261" cy="1244814"/>
            <a:chOff x="0" y="0"/>
            <a:chExt cx="1592260" cy="1244812"/>
          </a:xfrm>
        </p:grpSpPr>
        <p:sp>
          <p:nvSpPr>
            <p:cNvPr id="750" name="Shape 750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51" name="Shape 751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52" name="Shape 752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754" name="Shape 754"/>
          <p:cNvSpPr/>
          <p:nvPr/>
        </p:nvSpPr>
        <p:spPr>
          <a:xfrm>
            <a:off x="402990" y="245937"/>
            <a:ext cx="121988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without enough air</a:t>
            </a:r>
          </a:p>
        </p:txBody>
      </p:sp>
      <p:sp>
        <p:nvSpPr>
          <p:cNvPr id="755" name="Shape 755"/>
          <p:cNvSpPr/>
          <p:nvPr/>
        </p:nvSpPr>
        <p:spPr>
          <a:xfrm>
            <a:off x="174999" y="1223483"/>
            <a:ext cx="126548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monoxide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756" name="Shape 756"/>
          <p:cNvSpPr/>
          <p:nvPr/>
        </p:nvSpPr>
        <p:spPr>
          <a:xfrm>
            <a:off x="986789" y="2174816"/>
            <a:ext cx="921319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2CH</a:t>
            </a:r>
            <a:r>
              <a:rPr baseline="-5999"/>
              <a:t>4(g)</a:t>
            </a:r>
            <a:r>
              <a:t> + 3O</a:t>
            </a:r>
            <a:r>
              <a:rPr baseline="-5999"/>
              <a:t>2(g)</a:t>
            </a:r>
            <a:r>
              <a:t> —&gt; 2CO</a:t>
            </a:r>
            <a:r>
              <a:rPr baseline="-5999"/>
              <a:t>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757" name="Shape 757"/>
          <p:cNvSpPr/>
          <p:nvPr/>
        </p:nvSpPr>
        <p:spPr>
          <a:xfrm>
            <a:off x="62946" y="6219820"/>
            <a:ext cx="695667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760" name="Group 760"/>
          <p:cNvGrpSpPr/>
          <p:nvPr/>
        </p:nvGrpSpPr>
        <p:grpSpPr>
          <a:xfrm>
            <a:off x="3031061" y="6080580"/>
            <a:ext cx="1812454" cy="1045135"/>
            <a:chOff x="0" y="0"/>
            <a:chExt cx="1812452" cy="1045134"/>
          </a:xfrm>
        </p:grpSpPr>
        <p:sp>
          <p:nvSpPr>
            <p:cNvPr id="758" name="Shape 758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59" name="Shape 759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763" name="Group 763"/>
          <p:cNvGrpSpPr/>
          <p:nvPr/>
        </p:nvGrpSpPr>
        <p:grpSpPr>
          <a:xfrm>
            <a:off x="7773320" y="6024083"/>
            <a:ext cx="1783392" cy="1045135"/>
            <a:chOff x="725900" y="0"/>
            <a:chExt cx="1783391" cy="1045134"/>
          </a:xfrm>
        </p:grpSpPr>
        <p:sp>
          <p:nvSpPr>
            <p:cNvPr id="761" name="Shape 761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62" name="Shape 762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769" name="Group 769"/>
          <p:cNvGrpSpPr/>
          <p:nvPr/>
        </p:nvGrpSpPr>
        <p:grpSpPr>
          <a:xfrm>
            <a:off x="282890" y="5862444"/>
            <a:ext cx="1566936" cy="1481406"/>
            <a:chOff x="0" y="0"/>
            <a:chExt cx="1566935" cy="1481404"/>
          </a:xfrm>
        </p:grpSpPr>
        <p:sp>
          <p:nvSpPr>
            <p:cNvPr id="764" name="Shape 764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65" name="Shape 765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66" name="Shape 766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67" name="Shape 767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68" name="Shape 768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770" name="Shape 770"/>
          <p:cNvSpPr/>
          <p:nvPr/>
        </p:nvSpPr>
        <p:spPr>
          <a:xfrm>
            <a:off x="9863135" y="6127549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774" name="Group 774"/>
          <p:cNvGrpSpPr/>
          <p:nvPr/>
        </p:nvGrpSpPr>
        <p:grpSpPr>
          <a:xfrm>
            <a:off x="10631196" y="2670167"/>
            <a:ext cx="1592261" cy="1244813"/>
            <a:chOff x="0" y="0"/>
            <a:chExt cx="1592260" cy="1244812"/>
          </a:xfrm>
        </p:grpSpPr>
        <p:sp>
          <p:nvSpPr>
            <p:cNvPr id="771" name="Shape 771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72" name="Shape 772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73" name="Shape 773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78" name="Group 778"/>
          <p:cNvGrpSpPr/>
          <p:nvPr/>
        </p:nvGrpSpPr>
        <p:grpSpPr>
          <a:xfrm>
            <a:off x="10631196" y="7259759"/>
            <a:ext cx="1592261" cy="1244813"/>
            <a:chOff x="0" y="0"/>
            <a:chExt cx="1592260" cy="1244812"/>
          </a:xfrm>
        </p:grpSpPr>
        <p:sp>
          <p:nvSpPr>
            <p:cNvPr id="775" name="Shape 775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76" name="Shape 776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77" name="Shape 777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81" name="Group 781"/>
          <p:cNvGrpSpPr/>
          <p:nvPr/>
        </p:nvGrpSpPr>
        <p:grpSpPr>
          <a:xfrm>
            <a:off x="3031061" y="7359598"/>
            <a:ext cx="1812454" cy="1045135"/>
            <a:chOff x="0" y="0"/>
            <a:chExt cx="1812452" cy="1045134"/>
          </a:xfrm>
        </p:grpSpPr>
        <p:sp>
          <p:nvSpPr>
            <p:cNvPr id="779" name="Shape 77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80" name="Shape 78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/>
          <p:nvPr>
            <p:ph type="title"/>
          </p:nvPr>
        </p:nvSpPr>
        <p:spPr>
          <a:xfrm>
            <a:off x="975359" y="178364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Task 6</a:t>
            </a:r>
          </a:p>
        </p:txBody>
      </p:sp>
      <p:sp>
        <p:nvSpPr>
          <p:cNvPr id="784" name="Shape 784"/>
          <p:cNvSpPr/>
          <p:nvPr>
            <p:ph type="body" idx="1"/>
          </p:nvPr>
        </p:nvSpPr>
        <p:spPr>
          <a:xfrm>
            <a:off x="975359" y="2418079"/>
            <a:ext cx="11054082" cy="5852162"/>
          </a:xfrm>
          <a:prstGeom prst="rect">
            <a:avLst/>
          </a:prstGeom>
        </p:spPr>
        <p:txBody>
          <a:bodyPr/>
          <a:lstStyle/>
          <a:p>
            <a:pPr marL="487680" indent="-487680" algn="ctr">
              <a:buSzTx/>
              <a:buNone/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You are a reporter for the magazine “Living in a Scientific World”</a:t>
            </a:r>
          </a:p>
          <a:p>
            <a:pPr marL="487680" indent="-487680" algn="ctr">
              <a:buSzTx/>
              <a:buNone/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87680" indent="-487680" algn="ctr">
              <a:buSzTx/>
              <a:buNone/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Your job is to investigate whether carbon monoxide really is a killer and what can be done to stop this deadly killer.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/>
          <p:nvPr>
            <p:ph type="title"/>
          </p:nvPr>
        </p:nvSpPr>
        <p:spPr>
          <a:xfrm>
            <a:off x="975359" y="178364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Task 6</a:t>
            </a:r>
          </a:p>
        </p:txBody>
      </p:sp>
      <p:sp>
        <p:nvSpPr>
          <p:cNvPr id="787" name="Shape 787"/>
          <p:cNvSpPr/>
          <p:nvPr>
            <p:ph type="body" idx="1"/>
          </p:nvPr>
        </p:nvSpPr>
        <p:spPr>
          <a:xfrm>
            <a:off x="975359" y="2418079"/>
            <a:ext cx="11054082" cy="5852162"/>
          </a:xfrm>
          <a:prstGeom prst="rect">
            <a:avLst/>
          </a:prstGeom>
        </p:spPr>
        <p:txBody>
          <a:bodyPr/>
          <a:lstStyle/>
          <a:p>
            <a:pPr marL="487680" indent="-487680" algn="ctr">
              <a:buSzTx/>
              <a:buNone/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findings of the investigation should be written up for the magazine.</a:t>
            </a:r>
          </a:p>
          <a:p>
            <a:pPr marL="487680" indent="-487680" algn="ctr">
              <a:buSzTx/>
              <a:buNone/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87680" indent="-487680" algn="ctr">
              <a:buSzTx/>
              <a:buNone/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editor will only allow two sides of A4, and expects it to be clearly illustrated with pictures, diagrams and maybe even charts and tables.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/>
          <p:nvPr>
            <p:ph type="title"/>
          </p:nvPr>
        </p:nvSpPr>
        <p:spPr>
          <a:xfrm>
            <a:off x="975359" y="178364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Your article…</a:t>
            </a:r>
          </a:p>
        </p:txBody>
      </p:sp>
      <p:sp>
        <p:nvSpPr>
          <p:cNvPr id="790" name="Shape 790"/>
          <p:cNvSpPr/>
          <p:nvPr>
            <p:ph type="body" idx="1"/>
          </p:nvPr>
        </p:nvSpPr>
        <p:spPr>
          <a:xfrm>
            <a:off x="-1" y="2418079"/>
            <a:ext cx="13004802" cy="5852162"/>
          </a:xfrm>
          <a:prstGeom prst="rect">
            <a:avLst/>
          </a:prstGeom>
        </p:spPr>
        <p:txBody>
          <a:bodyPr/>
          <a:lstStyle/>
          <a:p>
            <a:pPr marL="434035" indent="-434035" algn="ctr" defTabSz="1157427">
              <a:lnSpc>
                <a:spcPct val="90000"/>
              </a:lnSpc>
              <a:spcBef>
                <a:spcPts val="800"/>
              </a:spcBef>
              <a:buSzTx/>
              <a:buNone/>
              <a:defRPr sz="338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Your article should include the following:</a:t>
            </a:r>
          </a:p>
          <a:p>
            <a:pPr marL="414174" indent="-414174" algn="ctr" defTabSz="1157427">
              <a:lnSpc>
                <a:spcPct val="90000"/>
              </a:lnSpc>
              <a:spcBef>
                <a:spcPts val="800"/>
              </a:spcBef>
              <a:buChar char="-"/>
              <a:defRPr sz="338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Physical properties of carbon monoxide that makes it a silent killer</a:t>
            </a:r>
          </a:p>
          <a:p>
            <a:pPr marL="414174" indent="-414174" algn="ctr" defTabSz="1157427">
              <a:lnSpc>
                <a:spcPct val="90000"/>
              </a:lnSpc>
              <a:spcBef>
                <a:spcPts val="800"/>
              </a:spcBef>
              <a:buChar char="-"/>
              <a:defRPr sz="338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Sources of carbon monoxide and the risk it poses in the home</a:t>
            </a:r>
          </a:p>
          <a:p>
            <a:pPr marL="414174" indent="-414174" algn="ctr" defTabSz="1157427">
              <a:lnSpc>
                <a:spcPct val="90000"/>
              </a:lnSpc>
              <a:spcBef>
                <a:spcPts val="800"/>
              </a:spcBef>
              <a:buChar char="-"/>
              <a:defRPr sz="338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symptoms and science of carbon monoxide poisoning</a:t>
            </a:r>
          </a:p>
          <a:p>
            <a:pPr marL="414174" indent="-414174" algn="ctr" defTabSz="1157427">
              <a:lnSpc>
                <a:spcPct val="90000"/>
              </a:lnSpc>
              <a:spcBef>
                <a:spcPts val="800"/>
              </a:spcBef>
              <a:buChar char="-"/>
              <a:defRPr sz="338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Methods of detecting and alerting people to the presence of carbon monoxide</a:t>
            </a:r>
          </a:p>
          <a:p>
            <a:pPr marL="414174" indent="-414174" algn="ctr" defTabSz="1157427">
              <a:lnSpc>
                <a:spcPct val="90000"/>
              </a:lnSpc>
              <a:spcBef>
                <a:spcPts val="800"/>
              </a:spcBef>
              <a:buChar char="-"/>
              <a:defRPr sz="338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Recommendations for protecting your family from carbon monoxide poisoning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does the hazcard tell you?</a:t>
            </a:r>
          </a:p>
        </p:txBody>
      </p:sp>
      <p:sp>
        <p:nvSpPr>
          <p:cNvPr id="239" name="Shape 239"/>
          <p:cNvSpPr/>
          <p:nvPr/>
        </p:nvSpPr>
        <p:spPr>
          <a:xfrm>
            <a:off x="952500" y="3338478"/>
            <a:ext cx="1109980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90727">
              <a:defRPr b="1" sz="671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do we need to watch out for in the lab?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Carbon Monoxide</a:t>
            </a:r>
          </a:p>
        </p:txBody>
      </p:sp>
      <p:sp>
        <p:nvSpPr>
          <p:cNvPr id="242" name="Shape 242"/>
          <p:cNvSpPr/>
          <p:nvPr/>
        </p:nvSpPr>
        <p:spPr>
          <a:xfrm>
            <a:off x="2058415" y="2674829"/>
            <a:ext cx="8887969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Carbon monoxide is a poisonous gas.</a:t>
            </a:r>
          </a:p>
          <a:p>
            <a:pPr/>
          </a:p>
          <a:p>
            <a:pPr/>
            <a:r>
              <a:t>It is formed during incomplete combustion.</a:t>
            </a:r>
          </a:p>
        </p:txBody>
      </p:sp>
      <p:sp>
        <p:nvSpPr>
          <p:cNvPr id="243" name="Shape 243"/>
          <p:cNvSpPr/>
          <p:nvPr/>
        </p:nvSpPr>
        <p:spPr>
          <a:xfrm>
            <a:off x="25247" y="5863924"/>
            <a:ext cx="129543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following slides give you information about CO, use this to answer the literacy exercise that follows.</a:t>
            </a:r>
          </a:p>
        </p:txBody>
      </p:sp>
      <p:sp>
        <p:nvSpPr>
          <p:cNvPr id="244" name="Shape 244"/>
          <p:cNvSpPr/>
          <p:nvPr/>
        </p:nvSpPr>
        <p:spPr>
          <a:xfrm>
            <a:off x="223731" y="5020957"/>
            <a:ext cx="13251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TASK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61118" y="806450"/>
            <a:ext cx="12832037" cy="814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6000"/>
              </a:lnSpc>
              <a:spcBef>
                <a:spcPts val="1200"/>
              </a:spcBef>
              <a:defRPr b="1" sz="3500">
                <a:latin typeface="Times"/>
                <a:ea typeface="Times"/>
                <a:cs typeface="Times"/>
                <a:sym typeface="Times"/>
              </a:defRPr>
            </a:pPr>
            <a:r>
              <a:t>When natural gas or other hydrocarbon fuels are burned, the products are normally carbon dioxide (CO</a:t>
            </a:r>
            <a:r>
              <a:rPr baseline="-8571"/>
              <a:t>2</a:t>
            </a:r>
            <a:r>
              <a:t>) and water. </a:t>
            </a:r>
          </a:p>
          <a:p>
            <a:pPr algn="l" defTabSz="457200">
              <a:lnSpc>
                <a:spcPts val="6000"/>
              </a:lnSpc>
              <a:spcBef>
                <a:spcPts val="1200"/>
              </a:spcBef>
              <a:defRPr b="1" sz="3500"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6000"/>
              </a:lnSpc>
              <a:spcBef>
                <a:spcPts val="1200"/>
              </a:spcBef>
              <a:defRPr b="1" sz="3500">
                <a:latin typeface="Times"/>
                <a:ea typeface="Times"/>
                <a:cs typeface="Times"/>
                <a:sym typeface="Times"/>
              </a:defRPr>
            </a:pPr>
            <a:r>
              <a:t>However, if gas fires or heaters do not get enough oxygen, carbon monoxide (CO), soot (carbon) and water can be produced instead. </a:t>
            </a:r>
          </a:p>
          <a:p>
            <a:pPr algn="l" defTabSz="457200">
              <a:lnSpc>
                <a:spcPts val="6000"/>
              </a:lnSpc>
              <a:spcBef>
                <a:spcPts val="1200"/>
              </a:spcBef>
              <a:defRPr b="1" sz="3500"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6000"/>
              </a:lnSpc>
              <a:spcBef>
                <a:spcPts val="1200"/>
              </a:spcBef>
              <a:defRPr b="1" sz="3500">
                <a:latin typeface="Times"/>
                <a:ea typeface="Times"/>
                <a:cs typeface="Times"/>
                <a:sym typeface="Times"/>
              </a:defRPr>
            </a:pPr>
            <a:r>
              <a:t>This can happen if the heater is not installed or maintained properly. Carbon monoxide is a poisonous gas, and kills around 30 people every year in the UK. </a:t>
            </a:r>
          </a:p>
          <a:p>
            <a:pPr algn="l" defTabSz="457200">
              <a:lnSpc>
                <a:spcPts val="6000"/>
              </a:lnSpc>
              <a:spcBef>
                <a:spcPts val="1200"/>
              </a:spcBef>
              <a:defRPr b="1" sz="3500"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6000"/>
              </a:lnSpc>
              <a:spcBef>
                <a:spcPts val="1200"/>
              </a:spcBef>
              <a:defRPr b="1" sz="3500">
                <a:latin typeface="Times"/>
                <a:ea typeface="Times"/>
                <a:cs typeface="Times"/>
                <a:sym typeface="Times"/>
              </a:defRPr>
            </a:pPr>
            <a:r>
              <a:t>It is particularly dangerous because you cannot see it, smell it or taste it.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90437" y="349249"/>
            <a:ext cx="12823926" cy="905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6100"/>
              </a:lnSpc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All the cells in your body need oxygen. It is carried in the blood by a substance called haemoglobin (pronounced ‘</a:t>
            </a:r>
            <a:r>
              <a:rPr i="1"/>
              <a:t>hee-mo-</a:t>
            </a:r>
            <a:r>
              <a:rPr b="1" i="1"/>
              <a:t>glow</a:t>
            </a:r>
            <a:r>
              <a:rPr i="1"/>
              <a:t>-bin</a:t>
            </a:r>
            <a:r>
              <a:t>’), which is found in the red blood cells. If you breathe in carbon monoxide it combines with the haemoglobin to form a compound called carboxyhaemoglobin. </a:t>
            </a:r>
          </a:p>
          <a:p>
            <a:pPr algn="l" defTabSz="457200">
              <a:lnSpc>
                <a:spcPts val="6100"/>
              </a:lnSpc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6100"/>
              </a:lnSpc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Carboxyhaemoglobin cannot carry oxygen around your body. The more carbon monoxide you breathe, the less oxygen can get around your body, and eventually you suffocate. </a:t>
            </a:r>
          </a:p>
          <a:p>
            <a:pPr algn="l" defTabSz="457200">
              <a:lnSpc>
                <a:spcPts val="6100"/>
              </a:lnSpc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6100"/>
              </a:lnSpc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Once carbon monoxide has combined with haemoglobin, it takes a long time for the chemical to return to normal. After you stop breathing in carbon monoxide, it will take 5 hours for the amount of carboxyhaemoglobin to halve.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297606" y="1651000"/>
            <a:ext cx="12842975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500"/>
              </a:lnSpc>
              <a:spcBef>
                <a:spcPts val="1200"/>
              </a:spcBef>
              <a:defRPr sz="4800">
                <a:latin typeface="Times"/>
                <a:ea typeface="Times"/>
                <a:cs typeface="Times"/>
                <a:sym typeface="Times"/>
              </a:defRPr>
            </a:pPr>
            <a:r>
              <a:t>The symptoms of carbon monoxide poisoning are headaches, fatigue, nausea and dizziness, which get worse as you breathe more of the gas. </a:t>
            </a:r>
          </a:p>
          <a:p>
            <a:pPr algn="l" defTabSz="457200">
              <a:lnSpc>
                <a:spcPts val="7500"/>
              </a:lnSpc>
              <a:spcBef>
                <a:spcPts val="1200"/>
              </a:spcBef>
              <a:defRPr sz="4800">
                <a:latin typeface="Times"/>
                <a:ea typeface="Times"/>
                <a:cs typeface="Times"/>
                <a:sym typeface="Times"/>
              </a:defRPr>
            </a:pPr>
          </a:p>
          <a:p>
            <a:pPr algn="l" defTabSz="457200">
              <a:lnSpc>
                <a:spcPts val="7500"/>
              </a:lnSpc>
              <a:spcBef>
                <a:spcPts val="1200"/>
              </a:spcBef>
              <a:defRPr sz="4800">
                <a:latin typeface="Times"/>
                <a:ea typeface="Times"/>
                <a:cs typeface="Times"/>
                <a:sym typeface="Times"/>
              </a:defRPr>
            </a:pPr>
            <a:r>
              <a:t>If you are exposed to the gas for a long time (or too high concentrations of the gas) you could lose consciousness and die.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creen Shot 2015-12-07 at 14.13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69" y="1705484"/>
            <a:ext cx="12825660" cy="6342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537889" y="196763"/>
            <a:ext cx="1119100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 for methane in plenty of air</a:t>
            </a:r>
          </a:p>
        </p:txBody>
      </p:sp>
      <p:sp>
        <p:nvSpPr>
          <p:cNvPr id="255" name="Shape 255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256" name="Shape 256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257" name="Shape 257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258" name="Shape 258"/>
          <p:cNvSpPr/>
          <p:nvPr/>
        </p:nvSpPr>
        <p:spPr>
          <a:xfrm>
            <a:off x="142957" y="2517304"/>
            <a:ext cx="1271888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methane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 </a:t>
            </a:r>
            <a:r>
              <a:t>+</a:t>
            </a:r>
            <a:r>
              <a:rPr baseline="-5999"/>
              <a:t> </a:t>
            </a:r>
            <a:r>
              <a:t>water</a:t>
            </a:r>
            <a:r>
              <a:rPr baseline="-5999"/>
              <a:t>(g)</a:t>
            </a:r>
          </a:p>
        </p:txBody>
      </p:sp>
      <p:sp>
        <p:nvSpPr>
          <p:cNvPr id="259" name="Shape 259"/>
          <p:cNvSpPr/>
          <p:nvPr/>
        </p:nvSpPr>
        <p:spPr>
          <a:xfrm>
            <a:off x="1922224" y="4539329"/>
            <a:ext cx="842233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CH</a:t>
            </a:r>
            <a:r>
              <a:rPr baseline="-5999"/>
              <a:t>4(g)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  <a:r>
              <a:t>+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260" name="Shape 260"/>
          <p:cNvSpPr/>
          <p:nvPr/>
        </p:nvSpPr>
        <p:spPr>
          <a:xfrm>
            <a:off x="25637" y="7033031"/>
            <a:ext cx="6956671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</a:t>
            </a:r>
            <a:r>
              <a:rPr baseline="-5999">
                <a:solidFill>
                  <a:srgbClr val="FFFFFF"/>
                </a:solidFill>
              </a:rPr>
              <a:t>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2993752" y="6893790"/>
            <a:ext cx="1812454" cy="1045136"/>
            <a:chOff x="0" y="0"/>
            <a:chExt cx="1812452" cy="1045134"/>
          </a:xfrm>
        </p:grpSpPr>
        <p:sp>
          <p:nvSpPr>
            <p:cNvPr id="261" name="Shape 261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7010110" y="6837293"/>
            <a:ext cx="2509293" cy="1045136"/>
            <a:chOff x="0" y="0"/>
            <a:chExt cx="2509292" cy="1045134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245581" y="6675655"/>
            <a:ext cx="1566936" cy="1481406"/>
            <a:chOff x="0" y="0"/>
            <a:chExt cx="1566935" cy="1481404"/>
          </a:xfrm>
        </p:grpSpPr>
        <p:sp>
          <p:nvSpPr>
            <p:cNvPr id="268" name="Shape 268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274" name="Shape 274"/>
          <p:cNvSpPr/>
          <p:nvPr/>
        </p:nvSpPr>
        <p:spPr>
          <a:xfrm>
            <a:off x="9825826" y="6940760"/>
            <a:ext cx="5166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+</a:t>
            </a:r>
          </a:p>
        </p:txBody>
      </p:sp>
      <p:grpSp>
        <p:nvGrpSpPr>
          <p:cNvPr id="278" name="Group 278"/>
          <p:cNvGrpSpPr/>
          <p:nvPr/>
        </p:nvGrpSpPr>
        <p:grpSpPr>
          <a:xfrm>
            <a:off x="10648885" y="6793951"/>
            <a:ext cx="1592262" cy="1244814"/>
            <a:chOff x="0" y="0"/>
            <a:chExt cx="1592260" cy="1244812"/>
          </a:xfrm>
        </p:grpSpPr>
        <p:sp>
          <p:nvSpPr>
            <p:cNvPr id="275" name="Shape 275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