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ph type="sldImg"/>
          </p:nvPr>
        </p:nvSpPr>
        <p:spPr>
          <a:xfrm>
            <a:off x="1143000" y="685800"/>
            <a:ext cx="4572000" cy="3429000"/>
          </a:xfrm>
          <a:prstGeom prst="rect">
            <a:avLst/>
          </a:prstGeom>
        </p:spPr>
        <p:txBody>
          <a:bodyPr/>
          <a:lstStyle/>
          <a:p>
            <a:pPr/>
          </a:p>
        </p:txBody>
      </p:sp>
      <p:sp>
        <p:nvSpPr>
          <p:cNvPr id="142" name="Shape 14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17" name="Shape 117"/>
          <p:cNvSpPr/>
          <p:nvPr>
            <p:ph type="title"/>
          </p:nvPr>
        </p:nvSpPr>
        <p:spPr>
          <a:prstGeom prst="rect">
            <a:avLst/>
          </a:prstGeom>
        </p:spPr>
        <p:txBody>
          <a:bodyPr/>
          <a:lstStyle/>
          <a:p>
            <a:pPr/>
            <a:r>
              <a:t>Title Text</a:t>
            </a:r>
          </a:p>
        </p:txBody>
      </p:sp>
      <p:sp>
        <p:nvSpPr>
          <p:cNvPr id="118" name="Shape 118"/>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 name="Shape 126"/>
          <p:cNvSpPr/>
          <p:nvPr>
            <p:ph type="sldNum" sz="quarter" idx="2"/>
          </p:nvPr>
        </p:nvSpPr>
        <p:spPr>
          <a:xfrm>
            <a:off x="11962227" y="8882098"/>
            <a:ext cx="392333" cy="409449"/>
          </a:xfrm>
          <a:prstGeom prst="rect">
            <a:avLst/>
          </a:prstGeom>
        </p:spPr>
        <p:txBody>
          <a:bodyPr lIns="65023" tIns="65023" rIns="65023" bIns="65023"/>
          <a:lstStyle>
            <a:lvl1pPr algn="r" defTabSz="1300480">
              <a:defRPr>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133" name="Shape 133"/>
          <p:cNvSpPr/>
          <p:nvPr>
            <p:ph type="title"/>
          </p:nvPr>
        </p:nvSpPr>
        <p:spPr>
          <a:xfrm>
            <a:off x="975359" y="3029937"/>
            <a:ext cx="11054082" cy="2090703"/>
          </a:xfrm>
          <a:prstGeom prst="rect">
            <a:avLst/>
          </a:prstGeom>
        </p:spPr>
        <p:txBody>
          <a:bodyPr lIns="65023" tIns="65023" rIns="65023" bIns="65023"/>
          <a:lstStyle>
            <a:lvl1pPr defTabSz="1300480">
              <a:defRPr sz="6200">
                <a:latin typeface="Calibri"/>
                <a:ea typeface="Calibri"/>
                <a:cs typeface="Calibri"/>
                <a:sym typeface="Calibri"/>
              </a:defRPr>
            </a:lvl1pPr>
          </a:lstStyle>
          <a:p>
            <a:pPr/>
            <a:r>
              <a:t>Title Text</a:t>
            </a:r>
          </a:p>
        </p:txBody>
      </p:sp>
      <p:sp>
        <p:nvSpPr>
          <p:cNvPr id="134" name="Shape 134"/>
          <p:cNvSpPr/>
          <p:nvPr>
            <p:ph type="body" sz="quarter" idx="1"/>
          </p:nvPr>
        </p:nvSpPr>
        <p:spPr>
          <a:xfrm>
            <a:off x="1950719" y="5527040"/>
            <a:ext cx="9103361" cy="2492587"/>
          </a:xfrm>
          <a:prstGeom prst="rect">
            <a:avLst/>
          </a:prstGeom>
        </p:spPr>
        <p:txBody>
          <a:bodyPr lIns="65023" tIns="65023" rIns="65023" bIns="65023" anchor="t"/>
          <a:lstStyle>
            <a:lvl1pPr marL="0" indent="0" algn="ctr" defTabSz="1300480">
              <a:spcBef>
                <a:spcPts val="1000"/>
              </a:spcBef>
              <a:buSzTx/>
              <a:buNone/>
              <a:defRPr sz="4400">
                <a:solidFill>
                  <a:srgbClr val="888888"/>
                </a:solidFill>
                <a:latin typeface="Calibri"/>
                <a:ea typeface="Calibri"/>
                <a:cs typeface="Calibri"/>
                <a:sym typeface="Calibri"/>
              </a:defRPr>
            </a:lvl1pPr>
            <a:lvl2pPr marL="0" indent="457200" algn="ctr" defTabSz="1300480">
              <a:spcBef>
                <a:spcPts val="1000"/>
              </a:spcBef>
              <a:buSzTx/>
              <a:buNone/>
              <a:defRPr sz="4400">
                <a:solidFill>
                  <a:srgbClr val="888888"/>
                </a:solidFill>
                <a:latin typeface="Calibri"/>
                <a:ea typeface="Calibri"/>
                <a:cs typeface="Calibri"/>
                <a:sym typeface="Calibri"/>
              </a:defRPr>
            </a:lvl2pPr>
            <a:lvl3pPr marL="0" indent="914400" algn="ctr" defTabSz="1300480">
              <a:spcBef>
                <a:spcPts val="1000"/>
              </a:spcBef>
              <a:buSzTx/>
              <a:buNone/>
              <a:defRPr sz="4400">
                <a:solidFill>
                  <a:srgbClr val="888888"/>
                </a:solidFill>
                <a:latin typeface="Calibri"/>
                <a:ea typeface="Calibri"/>
                <a:cs typeface="Calibri"/>
                <a:sym typeface="Calibri"/>
              </a:defRPr>
            </a:lvl3pPr>
            <a:lvl4pPr marL="0" indent="1371600" algn="ctr" defTabSz="1300480">
              <a:spcBef>
                <a:spcPts val="1000"/>
              </a:spcBef>
              <a:buSzTx/>
              <a:buNone/>
              <a:defRPr sz="4400">
                <a:solidFill>
                  <a:srgbClr val="888888"/>
                </a:solidFill>
                <a:latin typeface="Calibri"/>
                <a:ea typeface="Calibri"/>
                <a:cs typeface="Calibri"/>
                <a:sym typeface="Calibri"/>
              </a:defRPr>
            </a:lvl4pPr>
            <a:lvl5pPr marL="0" indent="1828800" algn="ctr" defTabSz="1300480">
              <a:spcBef>
                <a:spcPts val="1000"/>
              </a:spcBef>
              <a:buSzTx/>
              <a:buNone/>
              <a:defRPr sz="4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35" name="Shape 135"/>
          <p:cNvSpPr/>
          <p:nvPr>
            <p:ph type="sldNum" sz="quarter" idx="2"/>
          </p:nvPr>
        </p:nvSpPr>
        <p:spPr>
          <a:xfrm>
            <a:off x="12005833" y="9114112"/>
            <a:ext cx="348727" cy="371349"/>
          </a:xfrm>
          <a:prstGeom prst="rect">
            <a:avLst/>
          </a:prstGeom>
        </p:spPr>
        <p:txBody>
          <a:bodyPr lIns="65023" tIns="65023" rIns="65023" bIns="65023" anchor="ctr"/>
          <a:lstStyle>
            <a:lvl1pPr algn="r" defTabSz="130048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t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tif"/><Relationship Id="rId3" Type="http://schemas.openxmlformats.org/officeDocument/2006/relationships/image" Target="../media/image6.tif"/></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tif"/></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dohanews.co/tremors-from-7-5-magnitude-earthquake-in-afghanistan-felt-in-qatar/" TargetMode="External"/><Relationship Id="rId3" Type="http://schemas.openxmlformats.org/officeDocument/2006/relationships/hyperlink" Target="http://dohanews.co/author/shabina/" TargetMode="External"/><Relationship Id="rId4" Type="http://schemas.openxmlformats.org/officeDocument/2006/relationships/image" Target="../media/image2.png"/><Relationship Id="rId5" Type="http://schemas.openxmlformats.org/officeDocument/2006/relationships/hyperlink" Target="http://earthquake.usgs.gov/earthquakes/eventpage/us10003re5#general_summary" TargetMode="External"/><Relationship Id="rId6" Type="http://schemas.openxmlformats.org/officeDocument/2006/relationships/image" Target="../media/image3.png"/><Relationship Id="rId7"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 Id="rId3"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73FA79"/>
        </a:solidFill>
      </p:bgPr>
    </p:bg>
    <p:spTree>
      <p:nvGrpSpPr>
        <p:cNvPr id="1" name=""/>
        <p:cNvGrpSpPr/>
        <p:nvPr/>
      </p:nvGrpSpPr>
      <p:grpSpPr>
        <a:xfrm>
          <a:off x="0" y="0"/>
          <a:ext cx="0" cy="0"/>
          <a:chOff x="0" y="0"/>
          <a:chExt cx="0" cy="0"/>
        </a:xfrm>
      </p:grpSpPr>
      <p:sp>
        <p:nvSpPr>
          <p:cNvPr id="144" name="Shape 144"/>
          <p:cNvSpPr/>
          <p:nvPr>
            <p:ph type="title"/>
          </p:nvPr>
        </p:nvSpPr>
        <p:spPr>
          <a:prstGeom prst="rect">
            <a:avLst/>
          </a:prstGeom>
        </p:spPr>
        <p:txBody>
          <a:bodyPr/>
          <a:lstStyle/>
          <a:p>
            <a:pPr/>
            <a:r>
              <a:t>Earthquakes</a:t>
            </a:r>
          </a:p>
        </p:txBody>
      </p:sp>
      <p:sp>
        <p:nvSpPr>
          <p:cNvPr id="145" name="Shape 145"/>
          <p:cNvSpPr/>
          <p:nvPr>
            <p:ph type="body" idx="1"/>
          </p:nvPr>
        </p:nvSpPr>
        <p:spPr>
          <a:prstGeom prst="rect">
            <a:avLst/>
          </a:prstGeom>
        </p:spPr>
        <p:txBody>
          <a:bodyPr/>
          <a:lstStyle/>
          <a:p>
            <a:pPr/>
            <a:r>
              <a:t>State that earthquakes are most frequent at tectonic plate boundaries.</a:t>
            </a:r>
          </a:p>
          <a:p>
            <a:pPr/>
            <a:r>
              <a:t>Explain what causes earthquakes suddenly.</a:t>
            </a:r>
          </a:p>
          <a:p>
            <a:pPr/>
            <a:r>
              <a:t>Explain why people might not evacuate overtime there is an earthquake warning.</a:t>
            </a:r>
          </a:p>
        </p:txBody>
      </p:sp>
      <p:sp>
        <p:nvSpPr>
          <p:cNvPr id="146" name="Shape 146"/>
          <p:cNvSpPr/>
          <p:nvPr/>
        </p:nvSpPr>
        <p:spPr>
          <a:xfrm>
            <a:off x="31794" y="28058"/>
            <a:ext cx="953289"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u="sng"/>
            </a:lvl1pPr>
          </a:lstStyle>
          <a:p>
            <a:pPr/>
            <a:r>
              <a:t>CWK</a:t>
            </a:r>
          </a:p>
        </p:txBody>
      </p:sp>
      <p:sp>
        <p:nvSpPr>
          <p:cNvPr id="147" name="Shape 147"/>
          <p:cNvSpPr/>
          <p:nvPr/>
        </p:nvSpPr>
        <p:spPr>
          <a:xfrm>
            <a:off x="11993251" y="28058"/>
            <a:ext cx="953289"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u="sng"/>
            </a:lvl1pPr>
          </a:lstStyle>
          <a:p>
            <a:pPr/>
            <a:r>
              <a:t>CWK</a:t>
            </a:r>
          </a:p>
        </p:txBody>
      </p:sp>
      <p:sp>
        <p:nvSpPr>
          <p:cNvPr id="148" name="Shape 148"/>
          <p:cNvSpPr/>
          <p:nvPr/>
        </p:nvSpPr>
        <p:spPr>
          <a:xfrm>
            <a:off x="11488581" y="9467488"/>
            <a:ext cx="1507132" cy="27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200">
                <a:solidFill>
                  <a:srgbClr val="DCDEE0"/>
                </a:solidFill>
              </a:defRPr>
            </a:lvl1pPr>
          </a:lstStyle>
          <a:p>
            <a:pPr/>
            <a:r>
              <a:t>MrMortonScience</a:t>
            </a:r>
          </a:p>
        </p:txBody>
      </p:sp>
      <p:sp>
        <p:nvSpPr>
          <p:cNvPr id="149" name="Shape 149"/>
          <p:cNvSpPr/>
          <p:nvPr/>
        </p:nvSpPr>
        <p:spPr>
          <a:xfrm>
            <a:off x="26044" y="9132649"/>
            <a:ext cx="196961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Lesson 3</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73FA79"/>
        </a:solidFill>
      </p:bgPr>
    </p:bg>
    <p:spTree>
      <p:nvGrpSpPr>
        <p:cNvPr id="1" name=""/>
        <p:cNvGrpSpPr/>
        <p:nvPr/>
      </p:nvGrpSpPr>
      <p:grpSpPr>
        <a:xfrm>
          <a:off x="0" y="0"/>
          <a:ext cx="0" cy="0"/>
          <a:chOff x="0" y="0"/>
          <a:chExt cx="0" cy="0"/>
        </a:xfrm>
      </p:grpSpPr>
      <p:sp>
        <p:nvSpPr>
          <p:cNvPr id="192" name="Shape 192"/>
          <p:cNvSpPr/>
          <p:nvPr>
            <p:ph type="title"/>
          </p:nvPr>
        </p:nvSpPr>
        <p:spPr>
          <a:prstGeom prst="rect">
            <a:avLst/>
          </a:prstGeom>
        </p:spPr>
        <p:txBody>
          <a:bodyPr/>
          <a:lstStyle/>
          <a:p>
            <a:pPr/>
            <a:r>
              <a:t>Earthquakes</a:t>
            </a:r>
          </a:p>
        </p:txBody>
      </p:sp>
      <p:sp>
        <p:nvSpPr>
          <p:cNvPr id="193" name="Shape 193"/>
          <p:cNvSpPr/>
          <p:nvPr>
            <p:ph type="body" idx="1"/>
          </p:nvPr>
        </p:nvSpPr>
        <p:spPr>
          <a:prstGeom prst="rect">
            <a:avLst/>
          </a:prstGeom>
        </p:spPr>
        <p:txBody>
          <a:bodyPr/>
          <a:lstStyle/>
          <a:p>
            <a:pPr/>
            <a:r>
              <a:t>State that earthquakes are most frequent at tectonic plate boundaries.</a:t>
            </a:r>
          </a:p>
          <a:p>
            <a:pPr/>
            <a:r>
              <a:t>Explain what causes earthquakes suddenly.</a:t>
            </a:r>
          </a:p>
          <a:p>
            <a:pPr/>
            <a:r>
              <a:t>Explain why people might not evacuate overtime there is an earthquake warning.</a:t>
            </a:r>
          </a:p>
        </p:txBody>
      </p:sp>
      <p:sp>
        <p:nvSpPr>
          <p:cNvPr id="194" name="Shape 194"/>
          <p:cNvSpPr/>
          <p:nvPr/>
        </p:nvSpPr>
        <p:spPr>
          <a:xfrm>
            <a:off x="31794" y="28058"/>
            <a:ext cx="953289"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u="sng"/>
            </a:lvl1pPr>
          </a:lstStyle>
          <a:p>
            <a:pPr/>
            <a:r>
              <a:t>CWK</a:t>
            </a:r>
          </a:p>
        </p:txBody>
      </p:sp>
      <p:sp>
        <p:nvSpPr>
          <p:cNvPr id="195" name="Shape 195"/>
          <p:cNvSpPr/>
          <p:nvPr/>
        </p:nvSpPr>
        <p:spPr>
          <a:xfrm>
            <a:off x="11993251" y="28058"/>
            <a:ext cx="953289"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u="sng"/>
            </a:lvl1pPr>
          </a:lstStyle>
          <a:p>
            <a:pPr/>
            <a:r>
              <a:t>CWK</a:t>
            </a:r>
          </a:p>
        </p:txBody>
      </p:sp>
      <p:sp>
        <p:nvSpPr>
          <p:cNvPr id="196" name="Shape 196"/>
          <p:cNvSpPr/>
          <p:nvPr/>
        </p:nvSpPr>
        <p:spPr>
          <a:xfrm>
            <a:off x="11488581" y="9467488"/>
            <a:ext cx="1507132" cy="27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200">
                <a:solidFill>
                  <a:srgbClr val="DCDEE0"/>
                </a:solidFill>
              </a:defRPr>
            </a:lvl1pPr>
          </a:lstStyle>
          <a:p>
            <a:pPr/>
            <a:r>
              <a:t>MrMortonScience</a:t>
            </a:r>
          </a:p>
        </p:txBody>
      </p:sp>
      <p:sp>
        <p:nvSpPr>
          <p:cNvPr id="197" name="Shape 197"/>
          <p:cNvSpPr/>
          <p:nvPr/>
        </p:nvSpPr>
        <p:spPr>
          <a:xfrm>
            <a:off x="26044" y="9132649"/>
            <a:ext cx="196961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Lesson 3</a:t>
            </a:r>
          </a:p>
        </p:txBody>
      </p:sp>
      <p:pic>
        <p:nvPicPr>
          <p:cNvPr id="198" name="pasted-image.tiff"/>
          <p:cNvPicPr>
            <a:picLocks noChangeAspect="1"/>
          </p:cNvPicPr>
          <p:nvPr/>
        </p:nvPicPr>
        <p:blipFill>
          <a:blip r:embed="rId2">
            <a:extLst/>
          </a:blip>
          <a:stretch>
            <a:fillRect/>
          </a:stretch>
        </p:blipFill>
        <p:spPr>
          <a:xfrm>
            <a:off x="6968562" y="4356382"/>
            <a:ext cx="575149" cy="546101"/>
          </a:xfrm>
          <a:prstGeom prst="rect">
            <a:avLst/>
          </a:prstGeom>
          <a:ln w="12700">
            <a:miter lim="400000"/>
          </a:ln>
        </p:spPr>
      </p:pic>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title"/>
          </p:nvPr>
        </p:nvSpPr>
        <p:spPr>
          <a:xfrm>
            <a:off x="952500" y="-647636"/>
            <a:ext cx="11099800" cy="2159001"/>
          </a:xfrm>
          <a:prstGeom prst="rect">
            <a:avLst/>
          </a:prstGeom>
        </p:spPr>
        <p:txBody>
          <a:bodyPr/>
          <a:lstStyle>
            <a:lvl1pPr>
              <a:defRPr sz="7500" u="sng"/>
            </a:lvl1pPr>
          </a:lstStyle>
          <a:p>
            <a:pPr/>
            <a:r>
              <a:t>Earthquakes</a:t>
            </a:r>
          </a:p>
        </p:txBody>
      </p:sp>
      <p:sp>
        <p:nvSpPr>
          <p:cNvPr id="201" name="Shape 201"/>
          <p:cNvSpPr/>
          <p:nvPr/>
        </p:nvSpPr>
        <p:spPr>
          <a:xfrm>
            <a:off x="-27622" y="-6286"/>
            <a:ext cx="1265911"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cwk</a:t>
            </a:r>
          </a:p>
        </p:txBody>
      </p:sp>
      <p:sp>
        <p:nvSpPr>
          <p:cNvPr id="202" name="Shape 202"/>
          <p:cNvSpPr/>
          <p:nvPr/>
        </p:nvSpPr>
        <p:spPr>
          <a:xfrm>
            <a:off x="11661912" y="-6286"/>
            <a:ext cx="1410349"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date</a:t>
            </a:r>
          </a:p>
        </p:txBody>
      </p:sp>
      <p:sp>
        <p:nvSpPr>
          <p:cNvPr id="203" name="Shape 203"/>
          <p:cNvSpPr/>
          <p:nvPr/>
        </p:nvSpPr>
        <p:spPr>
          <a:xfrm>
            <a:off x="740727" y="1714408"/>
            <a:ext cx="11523346" cy="254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Why might Earthquakes be difficult to predict?</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title"/>
          </p:nvPr>
        </p:nvSpPr>
        <p:spPr>
          <a:xfrm>
            <a:off x="952500" y="-647636"/>
            <a:ext cx="11099800" cy="2159001"/>
          </a:xfrm>
          <a:prstGeom prst="rect">
            <a:avLst/>
          </a:prstGeom>
        </p:spPr>
        <p:txBody>
          <a:bodyPr/>
          <a:lstStyle>
            <a:lvl1pPr>
              <a:defRPr sz="7500" u="sng"/>
            </a:lvl1pPr>
          </a:lstStyle>
          <a:p>
            <a:pPr/>
            <a:r>
              <a:t>Earthquakes</a:t>
            </a:r>
          </a:p>
        </p:txBody>
      </p:sp>
      <p:sp>
        <p:nvSpPr>
          <p:cNvPr id="206" name="Shape 206"/>
          <p:cNvSpPr/>
          <p:nvPr/>
        </p:nvSpPr>
        <p:spPr>
          <a:xfrm>
            <a:off x="-27622" y="-6286"/>
            <a:ext cx="1265911"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cwk</a:t>
            </a:r>
          </a:p>
        </p:txBody>
      </p:sp>
      <p:sp>
        <p:nvSpPr>
          <p:cNvPr id="207" name="Shape 207"/>
          <p:cNvSpPr/>
          <p:nvPr/>
        </p:nvSpPr>
        <p:spPr>
          <a:xfrm>
            <a:off x="11661912" y="-6286"/>
            <a:ext cx="1410349"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date</a:t>
            </a:r>
          </a:p>
        </p:txBody>
      </p:sp>
      <p:sp>
        <p:nvSpPr>
          <p:cNvPr id="208" name="Shape 208"/>
          <p:cNvSpPr/>
          <p:nvPr/>
        </p:nvSpPr>
        <p:spPr>
          <a:xfrm>
            <a:off x="740727" y="1714408"/>
            <a:ext cx="11523346" cy="254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Why might Earthquakes be difficult to predict?</a:t>
            </a:r>
          </a:p>
        </p:txBody>
      </p:sp>
      <p:sp>
        <p:nvSpPr>
          <p:cNvPr id="209" name="Shape 209"/>
          <p:cNvSpPr/>
          <p:nvPr/>
        </p:nvSpPr>
        <p:spPr>
          <a:xfrm>
            <a:off x="17741" y="3439476"/>
            <a:ext cx="12969318" cy="666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900"/>
            </a:pPr>
            <a:r>
              <a:t>Earthquakes are caused by sudden movements of the Earths tectonic plates.</a:t>
            </a:r>
          </a:p>
          <a:p>
            <a:pPr>
              <a:defRPr sz="3900"/>
            </a:pPr>
          </a:p>
          <a:p>
            <a:pPr>
              <a:defRPr sz="3900"/>
            </a:pPr>
            <a:r>
              <a:t>Tectonic plates are moving but friction stops them from moving all the time so pressure builds up until the force is bigger than the friction and then they move suddenly. </a:t>
            </a:r>
          </a:p>
          <a:p>
            <a:pPr>
              <a:defRPr sz="3900"/>
            </a:pPr>
          </a:p>
          <a:p>
            <a:pPr>
              <a:defRPr sz="3900"/>
            </a:pPr>
            <a:r>
              <a:t>This is what causes an earthquake. Tectonic plates might not move at all for years then move a few meters in a few seconds.</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title"/>
          </p:nvPr>
        </p:nvSpPr>
        <p:spPr>
          <a:xfrm>
            <a:off x="952500" y="-647636"/>
            <a:ext cx="11099800" cy="2159001"/>
          </a:xfrm>
          <a:prstGeom prst="rect">
            <a:avLst/>
          </a:prstGeom>
        </p:spPr>
        <p:txBody>
          <a:bodyPr/>
          <a:lstStyle>
            <a:lvl1pPr>
              <a:defRPr sz="7500" u="sng"/>
            </a:lvl1pPr>
          </a:lstStyle>
          <a:p>
            <a:pPr/>
            <a:r>
              <a:t>Earthquakes</a:t>
            </a:r>
          </a:p>
        </p:txBody>
      </p:sp>
      <p:sp>
        <p:nvSpPr>
          <p:cNvPr id="212" name="Shape 212"/>
          <p:cNvSpPr/>
          <p:nvPr/>
        </p:nvSpPr>
        <p:spPr>
          <a:xfrm>
            <a:off x="-27622" y="-6286"/>
            <a:ext cx="1265911"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cwk</a:t>
            </a:r>
          </a:p>
        </p:txBody>
      </p:sp>
      <p:sp>
        <p:nvSpPr>
          <p:cNvPr id="213" name="Shape 213"/>
          <p:cNvSpPr/>
          <p:nvPr/>
        </p:nvSpPr>
        <p:spPr>
          <a:xfrm>
            <a:off x="11661912" y="-6286"/>
            <a:ext cx="1410349"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date</a:t>
            </a:r>
          </a:p>
        </p:txBody>
      </p:sp>
      <p:sp>
        <p:nvSpPr>
          <p:cNvPr id="214" name="Shape 214"/>
          <p:cNvSpPr/>
          <p:nvPr/>
        </p:nvSpPr>
        <p:spPr>
          <a:xfrm>
            <a:off x="740727" y="1714408"/>
            <a:ext cx="11523346" cy="254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Why might Earthquakes be difficult to predict?</a:t>
            </a:r>
          </a:p>
        </p:txBody>
      </p:sp>
      <p:sp>
        <p:nvSpPr>
          <p:cNvPr id="215" name="Shape 215"/>
          <p:cNvSpPr/>
          <p:nvPr/>
        </p:nvSpPr>
        <p:spPr>
          <a:xfrm>
            <a:off x="17741" y="3439476"/>
            <a:ext cx="12969318" cy="666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900"/>
            </a:pPr>
            <a:r>
              <a:t>Earthquakes are caused by sudden movements of the Earths tectonic plates.</a:t>
            </a:r>
          </a:p>
          <a:p>
            <a:pPr>
              <a:defRPr sz="3900"/>
            </a:pPr>
          </a:p>
          <a:p>
            <a:pPr>
              <a:defRPr sz="3900"/>
            </a:pPr>
            <a:r>
              <a:t>Tectonic plates are moving but friction stops them from moving all the time so pressure builds up until the force is bigger than the friction and then they move suddenly. </a:t>
            </a:r>
          </a:p>
          <a:p>
            <a:pPr>
              <a:defRPr sz="3900"/>
            </a:pPr>
          </a:p>
          <a:p>
            <a:pPr>
              <a:defRPr sz="3900"/>
            </a:pPr>
            <a:r>
              <a:t>This is what causes an earthquake. Tectonic plates might not move at all for years then move a few meters in a few seconds.</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73FA79"/>
        </a:solidFill>
      </p:bgPr>
    </p:bg>
    <p:spTree>
      <p:nvGrpSpPr>
        <p:cNvPr id="1" name=""/>
        <p:cNvGrpSpPr/>
        <p:nvPr/>
      </p:nvGrpSpPr>
      <p:grpSpPr>
        <a:xfrm>
          <a:off x="0" y="0"/>
          <a:ext cx="0" cy="0"/>
          <a:chOff x="0" y="0"/>
          <a:chExt cx="0" cy="0"/>
        </a:xfrm>
      </p:grpSpPr>
      <p:sp>
        <p:nvSpPr>
          <p:cNvPr id="217" name="Shape 217"/>
          <p:cNvSpPr/>
          <p:nvPr>
            <p:ph type="title"/>
          </p:nvPr>
        </p:nvSpPr>
        <p:spPr>
          <a:prstGeom prst="rect">
            <a:avLst/>
          </a:prstGeom>
        </p:spPr>
        <p:txBody>
          <a:bodyPr/>
          <a:lstStyle/>
          <a:p>
            <a:pPr/>
            <a:r>
              <a:t>Earthquakes</a:t>
            </a:r>
          </a:p>
        </p:txBody>
      </p:sp>
      <p:sp>
        <p:nvSpPr>
          <p:cNvPr id="218" name="Shape 218"/>
          <p:cNvSpPr/>
          <p:nvPr>
            <p:ph type="body" idx="1"/>
          </p:nvPr>
        </p:nvSpPr>
        <p:spPr>
          <a:prstGeom prst="rect">
            <a:avLst/>
          </a:prstGeom>
        </p:spPr>
        <p:txBody>
          <a:bodyPr/>
          <a:lstStyle/>
          <a:p>
            <a:pPr/>
            <a:r>
              <a:t>State that earthquakes are most frequent at tectonic plate boundaries.</a:t>
            </a:r>
          </a:p>
          <a:p>
            <a:pPr/>
            <a:r>
              <a:t>Explain what causes earthquakes suddenly.</a:t>
            </a:r>
          </a:p>
          <a:p>
            <a:pPr/>
            <a:r>
              <a:t>Explain why people might not evacuate overtime there is an earthquake warning.</a:t>
            </a:r>
          </a:p>
        </p:txBody>
      </p:sp>
      <p:sp>
        <p:nvSpPr>
          <p:cNvPr id="219" name="Shape 219"/>
          <p:cNvSpPr/>
          <p:nvPr/>
        </p:nvSpPr>
        <p:spPr>
          <a:xfrm>
            <a:off x="31794" y="28058"/>
            <a:ext cx="953289"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u="sng"/>
            </a:lvl1pPr>
          </a:lstStyle>
          <a:p>
            <a:pPr/>
            <a:r>
              <a:t>CWK</a:t>
            </a:r>
          </a:p>
        </p:txBody>
      </p:sp>
      <p:sp>
        <p:nvSpPr>
          <p:cNvPr id="220" name="Shape 220"/>
          <p:cNvSpPr/>
          <p:nvPr/>
        </p:nvSpPr>
        <p:spPr>
          <a:xfrm>
            <a:off x="11993251" y="28058"/>
            <a:ext cx="953289"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u="sng"/>
            </a:lvl1pPr>
          </a:lstStyle>
          <a:p>
            <a:pPr/>
            <a:r>
              <a:t>CWK</a:t>
            </a:r>
          </a:p>
        </p:txBody>
      </p:sp>
      <p:sp>
        <p:nvSpPr>
          <p:cNvPr id="221" name="Shape 221"/>
          <p:cNvSpPr/>
          <p:nvPr/>
        </p:nvSpPr>
        <p:spPr>
          <a:xfrm>
            <a:off x="11488581" y="9467488"/>
            <a:ext cx="1507132" cy="27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200">
                <a:solidFill>
                  <a:srgbClr val="DCDEE0"/>
                </a:solidFill>
              </a:defRPr>
            </a:lvl1pPr>
          </a:lstStyle>
          <a:p>
            <a:pPr/>
            <a:r>
              <a:t>MrMortonScience</a:t>
            </a:r>
          </a:p>
        </p:txBody>
      </p:sp>
      <p:sp>
        <p:nvSpPr>
          <p:cNvPr id="222" name="Shape 222"/>
          <p:cNvSpPr/>
          <p:nvPr/>
        </p:nvSpPr>
        <p:spPr>
          <a:xfrm>
            <a:off x="26044" y="9132649"/>
            <a:ext cx="196961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Lesson 3</a:t>
            </a:r>
          </a:p>
        </p:txBody>
      </p:sp>
      <p:pic>
        <p:nvPicPr>
          <p:cNvPr id="223" name="pasted-image.tiff"/>
          <p:cNvPicPr>
            <a:picLocks noChangeAspect="1"/>
          </p:cNvPicPr>
          <p:nvPr/>
        </p:nvPicPr>
        <p:blipFill>
          <a:blip r:embed="rId2">
            <a:extLst/>
          </a:blip>
          <a:stretch>
            <a:fillRect/>
          </a:stretch>
        </p:blipFill>
        <p:spPr>
          <a:xfrm>
            <a:off x="6968562" y="4356382"/>
            <a:ext cx="575149" cy="546101"/>
          </a:xfrm>
          <a:prstGeom prst="rect">
            <a:avLst/>
          </a:prstGeom>
          <a:ln w="12700">
            <a:miter lim="400000"/>
          </a:ln>
        </p:spPr>
      </p:pic>
      <p:pic>
        <p:nvPicPr>
          <p:cNvPr id="224" name="pasted-image.tiff"/>
          <p:cNvPicPr>
            <a:picLocks noChangeAspect="1"/>
          </p:cNvPicPr>
          <p:nvPr/>
        </p:nvPicPr>
        <p:blipFill>
          <a:blip r:embed="rId2">
            <a:extLst/>
          </a:blip>
          <a:stretch>
            <a:fillRect/>
          </a:stretch>
        </p:blipFill>
        <p:spPr>
          <a:xfrm>
            <a:off x="10489442" y="5473700"/>
            <a:ext cx="575149" cy="546100"/>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ph type="title"/>
          </p:nvPr>
        </p:nvSpPr>
        <p:spPr>
          <a:xfrm>
            <a:off x="952500" y="-647636"/>
            <a:ext cx="11099800" cy="2159001"/>
          </a:xfrm>
          <a:prstGeom prst="rect">
            <a:avLst/>
          </a:prstGeom>
        </p:spPr>
        <p:txBody>
          <a:bodyPr/>
          <a:lstStyle>
            <a:lvl1pPr>
              <a:defRPr sz="7500" u="sng"/>
            </a:lvl1pPr>
          </a:lstStyle>
          <a:p>
            <a:pPr/>
            <a:r>
              <a:t>Earthquakes</a:t>
            </a:r>
          </a:p>
        </p:txBody>
      </p:sp>
      <p:sp>
        <p:nvSpPr>
          <p:cNvPr id="227" name="Shape 227"/>
          <p:cNvSpPr/>
          <p:nvPr/>
        </p:nvSpPr>
        <p:spPr>
          <a:xfrm>
            <a:off x="-27622" y="-6286"/>
            <a:ext cx="1265911"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cwk</a:t>
            </a:r>
          </a:p>
        </p:txBody>
      </p:sp>
      <p:sp>
        <p:nvSpPr>
          <p:cNvPr id="228" name="Shape 228"/>
          <p:cNvSpPr/>
          <p:nvPr/>
        </p:nvSpPr>
        <p:spPr>
          <a:xfrm>
            <a:off x="11661912" y="-6286"/>
            <a:ext cx="1410349"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date</a:t>
            </a:r>
          </a:p>
        </p:txBody>
      </p:sp>
      <p:sp>
        <p:nvSpPr>
          <p:cNvPr id="229" name="Shape 229"/>
          <p:cNvSpPr/>
          <p:nvPr/>
        </p:nvSpPr>
        <p:spPr>
          <a:xfrm>
            <a:off x="240277" y="1714408"/>
            <a:ext cx="12524246" cy="254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Why are the effects of the Earthquake on people who live there?</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1" name="pasted-image.tiff"/>
          <p:cNvPicPr>
            <a:picLocks noChangeAspect="1"/>
          </p:cNvPicPr>
          <p:nvPr/>
        </p:nvPicPr>
        <p:blipFill>
          <a:blip r:embed="rId2">
            <a:extLst/>
          </a:blip>
          <a:stretch>
            <a:fillRect/>
          </a:stretch>
        </p:blipFill>
        <p:spPr>
          <a:xfrm>
            <a:off x="-41565" y="925646"/>
            <a:ext cx="13087929" cy="8788973"/>
          </a:xfrm>
          <a:prstGeom prst="rect">
            <a:avLst/>
          </a:prstGeom>
          <a:ln w="127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3" name="pasted-image.tiff"/>
          <p:cNvPicPr>
            <a:picLocks noChangeAspect="1"/>
          </p:cNvPicPr>
          <p:nvPr/>
        </p:nvPicPr>
        <p:blipFill>
          <a:blip r:embed="rId2">
            <a:extLst/>
          </a:blip>
          <a:stretch>
            <a:fillRect/>
          </a:stretch>
        </p:blipFill>
        <p:spPr>
          <a:xfrm>
            <a:off x="1256876" y="5112517"/>
            <a:ext cx="3810001" cy="2133601"/>
          </a:xfrm>
          <a:prstGeom prst="rect">
            <a:avLst/>
          </a:prstGeom>
          <a:ln w="12700">
            <a:miter lim="400000"/>
          </a:ln>
        </p:spPr>
      </p:pic>
      <p:pic>
        <p:nvPicPr>
          <p:cNvPr id="234" name="pasted-image.tiff"/>
          <p:cNvPicPr>
            <a:picLocks noChangeAspect="1"/>
          </p:cNvPicPr>
          <p:nvPr/>
        </p:nvPicPr>
        <p:blipFill>
          <a:blip r:embed="rId3">
            <a:extLst/>
          </a:blip>
          <a:stretch>
            <a:fillRect/>
          </a:stretch>
        </p:blipFill>
        <p:spPr>
          <a:xfrm>
            <a:off x="0" y="2521717"/>
            <a:ext cx="13004801" cy="7315201"/>
          </a:xfrm>
          <a:prstGeom prst="rect">
            <a:avLst/>
          </a:prstGeom>
          <a:ln w="12700">
            <a:miter lim="400000"/>
          </a:ln>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6" name="pasted-image.tiff"/>
          <p:cNvPicPr>
            <a:picLocks noChangeAspect="1"/>
          </p:cNvPicPr>
          <p:nvPr/>
        </p:nvPicPr>
        <p:blipFill>
          <a:blip r:embed="rId2">
            <a:extLst/>
          </a:blip>
          <a:stretch>
            <a:fillRect/>
          </a:stretch>
        </p:blipFill>
        <p:spPr>
          <a:xfrm>
            <a:off x="-9914" y="1919018"/>
            <a:ext cx="13024628" cy="7752133"/>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8" name="pasted-image.tiff"/>
          <p:cNvPicPr>
            <a:picLocks noChangeAspect="1"/>
          </p:cNvPicPr>
          <p:nvPr/>
        </p:nvPicPr>
        <p:blipFill>
          <a:blip r:embed="rId2">
            <a:extLst/>
          </a:blip>
          <a:stretch>
            <a:fillRect/>
          </a:stretch>
        </p:blipFill>
        <p:spPr>
          <a:xfrm>
            <a:off x="15298" y="1662863"/>
            <a:ext cx="12974204" cy="8086036"/>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xfrm>
            <a:off x="952500" y="-647636"/>
            <a:ext cx="11099800" cy="2159001"/>
          </a:xfrm>
          <a:prstGeom prst="rect">
            <a:avLst/>
          </a:prstGeom>
        </p:spPr>
        <p:txBody>
          <a:bodyPr/>
          <a:lstStyle>
            <a:lvl1pPr>
              <a:defRPr sz="7500" u="sng"/>
            </a:lvl1pPr>
          </a:lstStyle>
          <a:p>
            <a:pPr/>
            <a:r>
              <a:t>Earthquakes</a:t>
            </a:r>
          </a:p>
        </p:txBody>
      </p:sp>
      <p:sp>
        <p:nvSpPr>
          <p:cNvPr id="152" name="Shape 152"/>
          <p:cNvSpPr/>
          <p:nvPr/>
        </p:nvSpPr>
        <p:spPr>
          <a:xfrm>
            <a:off x="-27622" y="-6286"/>
            <a:ext cx="1265911"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cwk</a:t>
            </a:r>
          </a:p>
        </p:txBody>
      </p:sp>
      <p:sp>
        <p:nvSpPr>
          <p:cNvPr id="153" name="Shape 153"/>
          <p:cNvSpPr/>
          <p:nvPr/>
        </p:nvSpPr>
        <p:spPr>
          <a:xfrm>
            <a:off x="11661912" y="-6286"/>
            <a:ext cx="1410349"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date</a:t>
            </a:r>
          </a:p>
        </p:txBody>
      </p:sp>
      <p:sp>
        <p:nvSpPr>
          <p:cNvPr id="154" name="Shape 154"/>
          <p:cNvSpPr/>
          <p:nvPr/>
        </p:nvSpPr>
        <p:spPr>
          <a:xfrm>
            <a:off x="31853" y="1085850"/>
            <a:ext cx="7097154"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Starter: Think Pair Share</a:t>
            </a:r>
          </a:p>
        </p:txBody>
      </p:sp>
      <p:sp>
        <p:nvSpPr>
          <p:cNvPr id="155" name="Shape 155"/>
          <p:cNvSpPr/>
          <p:nvPr/>
        </p:nvSpPr>
        <p:spPr>
          <a:xfrm>
            <a:off x="116763" y="2857500"/>
            <a:ext cx="12771274" cy="579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300"/>
            </a:pPr>
            <a:r>
              <a:t>Are all earthquakes the same?</a:t>
            </a:r>
          </a:p>
          <a:p>
            <a:pPr>
              <a:defRPr sz="5300"/>
            </a:pPr>
          </a:p>
          <a:p>
            <a:pPr>
              <a:defRPr sz="5300"/>
            </a:pPr>
            <a:r>
              <a:t>Which Earthquakes are more dangerous?</a:t>
            </a:r>
          </a:p>
          <a:p>
            <a:pPr>
              <a:defRPr sz="5300"/>
            </a:pPr>
          </a:p>
          <a:p>
            <a:pPr>
              <a:defRPr sz="5300"/>
            </a:pPr>
            <a:r>
              <a:t>Do they occur everywhere?</a:t>
            </a:r>
          </a:p>
          <a:p>
            <a:pPr>
              <a:defRPr sz="5300"/>
            </a:pP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ph type="title"/>
          </p:nvPr>
        </p:nvSpPr>
        <p:spPr>
          <a:xfrm>
            <a:off x="952500" y="-647636"/>
            <a:ext cx="11099800" cy="2159001"/>
          </a:xfrm>
          <a:prstGeom prst="rect">
            <a:avLst/>
          </a:prstGeom>
        </p:spPr>
        <p:txBody>
          <a:bodyPr/>
          <a:lstStyle>
            <a:lvl1pPr>
              <a:defRPr sz="7500" u="sng"/>
            </a:lvl1pPr>
          </a:lstStyle>
          <a:p>
            <a:pPr/>
            <a:r>
              <a:t>Earthquakes</a:t>
            </a:r>
          </a:p>
        </p:txBody>
      </p:sp>
      <p:sp>
        <p:nvSpPr>
          <p:cNvPr id="241" name="Shape 241"/>
          <p:cNvSpPr/>
          <p:nvPr/>
        </p:nvSpPr>
        <p:spPr>
          <a:xfrm>
            <a:off x="-27622" y="-6286"/>
            <a:ext cx="1265911"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cwk</a:t>
            </a:r>
          </a:p>
        </p:txBody>
      </p:sp>
      <p:sp>
        <p:nvSpPr>
          <p:cNvPr id="242" name="Shape 242"/>
          <p:cNvSpPr/>
          <p:nvPr/>
        </p:nvSpPr>
        <p:spPr>
          <a:xfrm>
            <a:off x="11661912" y="-6286"/>
            <a:ext cx="1410349"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date</a:t>
            </a:r>
          </a:p>
        </p:txBody>
      </p:sp>
      <p:sp>
        <p:nvSpPr>
          <p:cNvPr id="243" name="Shape 243"/>
          <p:cNvSpPr/>
          <p:nvPr/>
        </p:nvSpPr>
        <p:spPr>
          <a:xfrm>
            <a:off x="34982" y="1308008"/>
            <a:ext cx="12934836" cy="335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If earthquakes are so destructive why don’t people evacuate everyone there is a mild tremor?</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nvSpPr>
        <p:spPr>
          <a:xfrm>
            <a:off x="-25400" y="1968633"/>
            <a:ext cx="13055601" cy="7658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900">
                <a:solidFill>
                  <a:srgbClr val="323333"/>
                </a:solidFill>
                <a:latin typeface="Helvetica"/>
                <a:ea typeface="Helvetica"/>
                <a:cs typeface="Helvetica"/>
                <a:sym typeface="Helvetica"/>
              </a:defRPr>
            </a:pPr>
            <a:r>
              <a:t>Scientists can use these clues to predict that an earthquake will happen, but these predictions are sometimes ignored by local people and governments. Here are the reasons why.</a:t>
            </a:r>
          </a:p>
          <a:p>
            <a:pPr marL="457200" indent="-457200" algn="l" defTabSz="457200">
              <a:tabLst>
                <a:tab pos="139700" algn="l"/>
                <a:tab pos="457200" algn="l"/>
              </a:tabLst>
              <a:defRPr sz="2900">
                <a:solidFill>
                  <a:srgbClr val="323333"/>
                </a:solidFill>
                <a:latin typeface="Helvetica"/>
                <a:ea typeface="Helvetica"/>
                <a:cs typeface="Helvetica"/>
                <a:sym typeface="Helvetica"/>
              </a:defRPr>
            </a:pPr>
            <a:r>
              <a:t>	▪	Even with all their clues scientists can only say that an earthquake's likely to happen, not that it definitely will happen. Scientists make many earthquake predictions every year and not all of them are right.</a:t>
            </a:r>
            <a:endParaRPr>
              <a:solidFill>
                <a:srgbClr val="EE6F28"/>
              </a:solidFill>
            </a:endParaRPr>
          </a:p>
          <a:p>
            <a:pPr marL="457200" indent="-457200" algn="l" defTabSz="457200">
              <a:tabLst>
                <a:tab pos="139700" algn="l"/>
                <a:tab pos="457200" algn="l"/>
              </a:tabLst>
              <a:defRPr sz="2900">
                <a:solidFill>
                  <a:srgbClr val="323333"/>
                </a:solidFill>
                <a:latin typeface="Helvetica"/>
                <a:ea typeface="Helvetica"/>
                <a:cs typeface="Helvetica"/>
                <a:sym typeface="Helvetica"/>
              </a:defRPr>
            </a:pPr>
            <a:r>
              <a:t>	▪	</a:t>
            </a:r>
            <a:r>
              <a:t>If the earthquake does happen, it's impossible to predict exactly when. The earthquake could happen months after the initial prediction.</a:t>
            </a:r>
            <a:endParaRPr>
              <a:solidFill>
                <a:srgbClr val="EE6F28"/>
              </a:solidFill>
            </a:endParaRPr>
          </a:p>
          <a:p>
            <a:pPr marL="457200" indent="-457200" algn="l" defTabSz="457200">
              <a:tabLst>
                <a:tab pos="139700" algn="l"/>
                <a:tab pos="457200" algn="l"/>
              </a:tabLst>
              <a:defRPr sz="2900">
                <a:solidFill>
                  <a:srgbClr val="323333"/>
                </a:solidFill>
                <a:latin typeface="Helvetica"/>
                <a:ea typeface="Helvetica"/>
                <a:cs typeface="Helvetica"/>
                <a:sym typeface="Helvetica"/>
              </a:defRPr>
            </a:pPr>
            <a:r>
              <a:t>	▪	</a:t>
            </a:r>
            <a:r>
              <a:t>There's no way to accurately predict the strength of the earthquake. Many earthquakes cause little or no damage.</a:t>
            </a:r>
          </a:p>
          <a:p>
            <a:pPr marL="457200" indent="-457200" algn="l" defTabSz="457200">
              <a:tabLst>
                <a:tab pos="139700" algn="l"/>
                <a:tab pos="457200" algn="l"/>
              </a:tabLst>
              <a:defRPr sz="2900">
                <a:solidFill>
                  <a:srgbClr val="323333"/>
                </a:solidFill>
                <a:latin typeface="Helvetica"/>
                <a:ea typeface="Helvetica"/>
                <a:cs typeface="Helvetica"/>
                <a:sym typeface="Helvetica"/>
              </a:defRPr>
            </a:pPr>
            <a:r>
              <a:t>	▪	Scientists can't accurately predict exactly where the earthquake will happen — it could be miles away from where it was initially predicted to happen.</a:t>
            </a:r>
          </a:p>
          <a:p>
            <a:pPr marL="457200" indent="-457200" algn="l" defTabSz="457200">
              <a:tabLst>
                <a:tab pos="139700" algn="l"/>
                <a:tab pos="457200" algn="l"/>
              </a:tabLst>
              <a:defRPr sz="2900">
                <a:solidFill>
                  <a:srgbClr val="323333"/>
                </a:solidFill>
                <a:latin typeface="Helvetica"/>
                <a:ea typeface="Helvetica"/>
                <a:cs typeface="Helvetica"/>
                <a:sym typeface="Helvetica"/>
              </a:defRPr>
            </a:pPr>
            <a:r>
              <a:t>	▪	There's no way to stop an earthquake, so the only way that people can respond to a predicted earthquake is to evacuate. This is expensive and very inconvenient, so people don't want to evacuate unless they are sure that the earthquake will happen imminently, will happen where they live and will be strong enough to cause some serious damage and put their lives at risk.</a:t>
            </a:r>
          </a:p>
        </p:txBody>
      </p:sp>
      <p:sp>
        <p:nvSpPr>
          <p:cNvPr id="246" name="Shape 246"/>
          <p:cNvSpPr/>
          <p:nvPr>
            <p:ph type="title" idx="4294967295"/>
          </p:nvPr>
        </p:nvSpPr>
        <p:spPr>
          <a:xfrm>
            <a:off x="952500" y="-647636"/>
            <a:ext cx="11099800" cy="2159001"/>
          </a:xfrm>
          <a:prstGeom prst="rect">
            <a:avLst/>
          </a:prstGeom>
        </p:spPr>
        <p:txBody>
          <a:bodyPr/>
          <a:lstStyle>
            <a:lvl1pPr>
              <a:defRPr sz="7500" u="sng"/>
            </a:lvl1pPr>
          </a:lstStyle>
          <a:p>
            <a:pPr/>
            <a:r>
              <a:t>Earthquakes</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ph type="title"/>
          </p:nvPr>
        </p:nvSpPr>
        <p:spPr>
          <a:xfrm>
            <a:off x="952500" y="-647636"/>
            <a:ext cx="11099800" cy="2159001"/>
          </a:xfrm>
          <a:prstGeom prst="rect">
            <a:avLst/>
          </a:prstGeom>
        </p:spPr>
        <p:txBody>
          <a:bodyPr/>
          <a:lstStyle>
            <a:lvl1pPr>
              <a:defRPr sz="7500" u="sng"/>
            </a:lvl1pPr>
          </a:lstStyle>
          <a:p>
            <a:pPr/>
            <a:r>
              <a:t>Earthquakes</a:t>
            </a:r>
          </a:p>
        </p:txBody>
      </p:sp>
      <p:sp>
        <p:nvSpPr>
          <p:cNvPr id="249" name="Shape 249"/>
          <p:cNvSpPr/>
          <p:nvPr/>
        </p:nvSpPr>
        <p:spPr>
          <a:xfrm>
            <a:off x="-27622" y="-6286"/>
            <a:ext cx="1265911"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cwk</a:t>
            </a:r>
          </a:p>
        </p:txBody>
      </p:sp>
      <p:sp>
        <p:nvSpPr>
          <p:cNvPr id="250" name="Shape 250"/>
          <p:cNvSpPr/>
          <p:nvPr/>
        </p:nvSpPr>
        <p:spPr>
          <a:xfrm>
            <a:off x="11661912" y="-6286"/>
            <a:ext cx="1410349"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date</a:t>
            </a:r>
          </a:p>
        </p:txBody>
      </p:sp>
      <p:sp>
        <p:nvSpPr>
          <p:cNvPr id="251" name="Shape 251"/>
          <p:cNvSpPr/>
          <p:nvPr/>
        </p:nvSpPr>
        <p:spPr>
          <a:xfrm>
            <a:off x="110292" y="1476236"/>
            <a:ext cx="13004801" cy="25400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300"/>
            </a:pPr>
            <a:r>
              <a:t>Scientists don’t know </a:t>
            </a:r>
            <a:r>
              <a:rPr b="1">
                <a:latin typeface="Helvetica"/>
                <a:ea typeface="Helvetica"/>
                <a:cs typeface="Helvetica"/>
                <a:sym typeface="Helvetica"/>
              </a:rPr>
              <a:t>exactly where</a:t>
            </a:r>
            <a:r>
              <a:t> earthquakes are going to happen.</a:t>
            </a:r>
          </a:p>
        </p:txBody>
      </p:sp>
      <p:sp>
        <p:nvSpPr>
          <p:cNvPr id="252" name="Shape 252"/>
          <p:cNvSpPr/>
          <p:nvPr/>
        </p:nvSpPr>
        <p:spPr>
          <a:xfrm>
            <a:off x="110292" y="3606794"/>
            <a:ext cx="13004801" cy="2540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300"/>
            </a:pPr>
            <a:r>
              <a:t>Scientists don’t know </a:t>
            </a:r>
            <a:r>
              <a:rPr b="1">
                <a:latin typeface="Helvetica"/>
                <a:ea typeface="Helvetica"/>
                <a:cs typeface="Helvetica"/>
                <a:sym typeface="Helvetica"/>
              </a:rPr>
              <a:t>exactly when</a:t>
            </a:r>
            <a:r>
              <a:t> earthquakes are going to happen.</a:t>
            </a:r>
          </a:p>
        </p:txBody>
      </p:sp>
      <p:sp>
        <p:nvSpPr>
          <p:cNvPr id="253" name="Shape 253"/>
          <p:cNvSpPr/>
          <p:nvPr/>
        </p:nvSpPr>
        <p:spPr>
          <a:xfrm>
            <a:off x="296833" y="5549818"/>
            <a:ext cx="13004801" cy="25400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300"/>
            </a:pPr>
            <a:r>
              <a:t>Scientists don’t know </a:t>
            </a:r>
            <a:r>
              <a:rPr b="1">
                <a:latin typeface="Helvetica"/>
                <a:ea typeface="Helvetica"/>
                <a:cs typeface="Helvetica"/>
                <a:sym typeface="Helvetica"/>
              </a:rPr>
              <a:t>how strong </a:t>
            </a:r>
            <a:r>
              <a:t>earthquakes are going to be.</a:t>
            </a:r>
          </a:p>
        </p:txBody>
      </p:sp>
      <p:sp>
        <p:nvSpPr>
          <p:cNvPr id="254" name="Shape 254"/>
          <p:cNvSpPr/>
          <p:nvPr/>
        </p:nvSpPr>
        <p:spPr>
          <a:xfrm>
            <a:off x="0" y="7720621"/>
            <a:ext cx="13004801"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5300">
                <a:latin typeface="Helvetica"/>
                <a:ea typeface="Helvetica"/>
                <a:cs typeface="Helvetica"/>
                <a:sym typeface="Helvetica"/>
              </a:defRPr>
            </a:lvl1pPr>
          </a:lstStyle>
          <a:p>
            <a:pPr/>
            <a:r>
              <a:t>Evacuation is very expensive.</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73FA79"/>
        </a:solidFill>
      </p:bgPr>
    </p:bg>
    <p:spTree>
      <p:nvGrpSpPr>
        <p:cNvPr id="1" name=""/>
        <p:cNvGrpSpPr/>
        <p:nvPr/>
      </p:nvGrpSpPr>
      <p:grpSpPr>
        <a:xfrm>
          <a:off x="0" y="0"/>
          <a:ext cx="0" cy="0"/>
          <a:chOff x="0" y="0"/>
          <a:chExt cx="0" cy="0"/>
        </a:xfrm>
      </p:grpSpPr>
      <p:sp>
        <p:nvSpPr>
          <p:cNvPr id="256" name="Shape 256"/>
          <p:cNvSpPr/>
          <p:nvPr>
            <p:ph type="title"/>
          </p:nvPr>
        </p:nvSpPr>
        <p:spPr>
          <a:prstGeom prst="rect">
            <a:avLst/>
          </a:prstGeom>
        </p:spPr>
        <p:txBody>
          <a:bodyPr/>
          <a:lstStyle/>
          <a:p>
            <a:pPr/>
            <a:r>
              <a:t>Earthquakes</a:t>
            </a:r>
          </a:p>
        </p:txBody>
      </p:sp>
      <p:sp>
        <p:nvSpPr>
          <p:cNvPr id="257" name="Shape 257"/>
          <p:cNvSpPr/>
          <p:nvPr>
            <p:ph type="body" idx="1"/>
          </p:nvPr>
        </p:nvSpPr>
        <p:spPr>
          <a:prstGeom prst="rect">
            <a:avLst/>
          </a:prstGeom>
        </p:spPr>
        <p:txBody>
          <a:bodyPr/>
          <a:lstStyle/>
          <a:p>
            <a:pPr/>
            <a:r>
              <a:t>State that earthquakes are most frequent at tectonic plate boundaries.</a:t>
            </a:r>
          </a:p>
          <a:p>
            <a:pPr/>
            <a:r>
              <a:t>Explain what causes earthquakes suddenly.</a:t>
            </a:r>
          </a:p>
          <a:p>
            <a:pPr/>
            <a:r>
              <a:t>Explain why people might not evacuate overtime there is an earthquake warning.</a:t>
            </a:r>
          </a:p>
        </p:txBody>
      </p:sp>
      <p:sp>
        <p:nvSpPr>
          <p:cNvPr id="258" name="Shape 258"/>
          <p:cNvSpPr/>
          <p:nvPr/>
        </p:nvSpPr>
        <p:spPr>
          <a:xfrm>
            <a:off x="31794" y="28058"/>
            <a:ext cx="953289"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u="sng"/>
            </a:lvl1pPr>
          </a:lstStyle>
          <a:p>
            <a:pPr/>
            <a:r>
              <a:t>CWK</a:t>
            </a:r>
          </a:p>
        </p:txBody>
      </p:sp>
      <p:sp>
        <p:nvSpPr>
          <p:cNvPr id="259" name="Shape 259"/>
          <p:cNvSpPr/>
          <p:nvPr/>
        </p:nvSpPr>
        <p:spPr>
          <a:xfrm>
            <a:off x="11993251" y="28058"/>
            <a:ext cx="953289"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u="sng"/>
            </a:lvl1pPr>
          </a:lstStyle>
          <a:p>
            <a:pPr/>
            <a:r>
              <a:t>CWK</a:t>
            </a:r>
          </a:p>
        </p:txBody>
      </p:sp>
      <p:sp>
        <p:nvSpPr>
          <p:cNvPr id="260" name="Shape 260"/>
          <p:cNvSpPr/>
          <p:nvPr/>
        </p:nvSpPr>
        <p:spPr>
          <a:xfrm>
            <a:off x="11488581" y="9467488"/>
            <a:ext cx="1507132" cy="27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200">
                <a:solidFill>
                  <a:srgbClr val="DCDEE0"/>
                </a:solidFill>
              </a:defRPr>
            </a:lvl1pPr>
          </a:lstStyle>
          <a:p>
            <a:pPr/>
            <a:r>
              <a:t>MrMortonScience</a:t>
            </a:r>
          </a:p>
        </p:txBody>
      </p:sp>
      <p:sp>
        <p:nvSpPr>
          <p:cNvPr id="261" name="Shape 261"/>
          <p:cNvSpPr/>
          <p:nvPr/>
        </p:nvSpPr>
        <p:spPr>
          <a:xfrm>
            <a:off x="26044" y="9132649"/>
            <a:ext cx="196961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Lesson 3</a:t>
            </a:r>
          </a:p>
        </p:txBody>
      </p:sp>
      <p:pic>
        <p:nvPicPr>
          <p:cNvPr id="262" name="pasted-image.tiff"/>
          <p:cNvPicPr>
            <a:picLocks noChangeAspect="1"/>
          </p:cNvPicPr>
          <p:nvPr/>
        </p:nvPicPr>
        <p:blipFill>
          <a:blip r:embed="rId2">
            <a:extLst/>
          </a:blip>
          <a:stretch>
            <a:fillRect/>
          </a:stretch>
        </p:blipFill>
        <p:spPr>
          <a:xfrm>
            <a:off x="6968562" y="4356382"/>
            <a:ext cx="575149" cy="546101"/>
          </a:xfrm>
          <a:prstGeom prst="rect">
            <a:avLst/>
          </a:prstGeom>
          <a:ln w="12700">
            <a:miter lim="400000"/>
          </a:ln>
        </p:spPr>
      </p:pic>
      <p:pic>
        <p:nvPicPr>
          <p:cNvPr id="263" name="pasted-image.tiff"/>
          <p:cNvPicPr>
            <a:picLocks noChangeAspect="1"/>
          </p:cNvPicPr>
          <p:nvPr/>
        </p:nvPicPr>
        <p:blipFill>
          <a:blip r:embed="rId2">
            <a:extLst/>
          </a:blip>
          <a:stretch>
            <a:fillRect/>
          </a:stretch>
        </p:blipFill>
        <p:spPr>
          <a:xfrm>
            <a:off x="10489442" y="5473700"/>
            <a:ext cx="575149" cy="546100"/>
          </a:xfrm>
          <a:prstGeom prst="rect">
            <a:avLst/>
          </a:prstGeom>
          <a:ln w="12700">
            <a:miter lim="400000"/>
          </a:ln>
        </p:spPr>
      </p:pic>
      <p:pic>
        <p:nvPicPr>
          <p:cNvPr id="264" name="pasted-image.tiff"/>
          <p:cNvPicPr>
            <a:picLocks noChangeAspect="1"/>
          </p:cNvPicPr>
          <p:nvPr/>
        </p:nvPicPr>
        <p:blipFill>
          <a:blip r:embed="rId2">
            <a:extLst/>
          </a:blip>
          <a:stretch>
            <a:fillRect/>
          </a:stretch>
        </p:blipFill>
        <p:spPr>
          <a:xfrm>
            <a:off x="8085918" y="7148785"/>
            <a:ext cx="575148" cy="546101"/>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p:nvPr>
        </p:nvSpPr>
        <p:spPr>
          <a:xfrm>
            <a:off x="952500" y="-647636"/>
            <a:ext cx="11099800" cy="2159001"/>
          </a:xfrm>
          <a:prstGeom prst="rect">
            <a:avLst/>
          </a:prstGeom>
        </p:spPr>
        <p:txBody>
          <a:bodyPr/>
          <a:lstStyle>
            <a:lvl1pPr>
              <a:defRPr sz="7500" u="sng"/>
            </a:lvl1pPr>
          </a:lstStyle>
          <a:p>
            <a:pPr/>
            <a:r>
              <a:t>Earthquakes</a:t>
            </a:r>
          </a:p>
        </p:txBody>
      </p:sp>
      <p:sp>
        <p:nvSpPr>
          <p:cNvPr id="158" name="Shape 158"/>
          <p:cNvSpPr/>
          <p:nvPr/>
        </p:nvSpPr>
        <p:spPr>
          <a:xfrm>
            <a:off x="-27622" y="-6286"/>
            <a:ext cx="1265911"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cwk</a:t>
            </a:r>
          </a:p>
        </p:txBody>
      </p:sp>
      <p:sp>
        <p:nvSpPr>
          <p:cNvPr id="159" name="Shape 159"/>
          <p:cNvSpPr/>
          <p:nvPr/>
        </p:nvSpPr>
        <p:spPr>
          <a:xfrm>
            <a:off x="11661912" y="-6286"/>
            <a:ext cx="1410349"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date</a:t>
            </a:r>
          </a:p>
        </p:txBody>
      </p:sp>
      <p:sp>
        <p:nvSpPr>
          <p:cNvPr id="160" name="Shape 160"/>
          <p:cNvSpPr/>
          <p:nvPr/>
        </p:nvSpPr>
        <p:spPr>
          <a:xfrm>
            <a:off x="-25400" y="1638299"/>
            <a:ext cx="13055601" cy="822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300"/>
            </a:pPr>
            <a:r>
              <a:t>We have millions of Earthquakes around the world every year but most are not even felt by people.</a:t>
            </a:r>
          </a:p>
          <a:p>
            <a:pPr>
              <a:defRPr sz="5300"/>
            </a:pPr>
          </a:p>
          <a:p>
            <a:pPr>
              <a:defRPr sz="5300"/>
            </a:pPr>
            <a:r>
              <a:t>We use sensitive equipment called seismometers which produce seismographs to detect these Earthquakes.</a:t>
            </a:r>
          </a:p>
          <a:p>
            <a:pPr>
              <a:defRPr sz="5300"/>
            </a:pP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nvSpPr>
        <p:spPr>
          <a:xfrm>
            <a:off x="1246063" y="116335"/>
            <a:ext cx="10512674" cy="218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R="711200" algn="l" defTabSz="457200">
              <a:spcBef>
                <a:spcPts val="2000"/>
              </a:spcBef>
              <a:defRPr b="1" sz="4000">
                <a:solidFill>
                  <a:srgbClr val="6A1E44"/>
                </a:solidFill>
                <a:latin typeface="Helvetica"/>
                <a:ea typeface="Helvetica"/>
                <a:cs typeface="Helvetica"/>
                <a:sym typeface="Helvetica"/>
              </a:defRPr>
            </a:pPr>
            <a:r>
              <a:rPr>
                <a:hlinkClick r:id="rId2" invalidUrl="" action="" tgtFrame="" tooltip="" history="1" highlightClick="0" endSnd="0"/>
              </a:rPr>
              <a:t>Tremors from 7.5 magnitude earthquake in Afghanistan felt in Qatar</a:t>
            </a:r>
          </a:p>
          <a:p>
            <a:pPr algn="l" defTabSz="457200">
              <a:defRPr b="1" sz="1300">
                <a:solidFill>
                  <a:srgbClr val="232323"/>
                </a:solidFill>
                <a:latin typeface="Helvetica"/>
                <a:ea typeface="Helvetica"/>
                <a:cs typeface="Helvetica"/>
                <a:sym typeface="Helvetica"/>
              </a:defRPr>
            </a:pPr>
            <a:r>
              <a:t>By: </a:t>
            </a:r>
            <a:r>
              <a:rPr>
                <a:solidFill>
                  <a:srgbClr val="323333"/>
                </a:solidFill>
                <a:hlinkClick r:id="rId3" invalidUrl="" action="" tgtFrame="" tooltip="" history="1" highlightClick="0" endSnd="0"/>
              </a:rPr>
              <a:t>SHABINA S. KHATRI</a:t>
            </a:r>
            <a:r>
              <a:t> | October 26, 2015</a:t>
            </a:r>
            <a:endParaRPr>
              <a:solidFill>
                <a:srgbClr val="323333"/>
              </a:solidFill>
            </a:endParaRPr>
          </a:p>
          <a:p>
            <a:pPr algn="l" defTabSz="457200">
              <a:defRPr b="1" sz="1300">
                <a:solidFill>
                  <a:srgbClr val="323333"/>
                </a:solidFill>
                <a:latin typeface="Helvetica"/>
                <a:ea typeface="Helvetica"/>
                <a:cs typeface="Helvetica"/>
                <a:sym typeface="Helvetica"/>
              </a:defRPr>
            </a:pPr>
            <a:r>
              <a:t>View as "Clean Read"</a:t>
            </a:r>
          </a:p>
        </p:txBody>
      </p:sp>
      <p:pic>
        <p:nvPicPr>
          <p:cNvPr id="163" name="pasted-image.png"/>
          <p:cNvPicPr>
            <a:picLocks noChangeAspect="1"/>
          </p:cNvPicPr>
          <p:nvPr/>
        </p:nvPicPr>
        <p:blipFill>
          <a:blip r:embed="rId4">
            <a:extLst/>
          </a:blip>
          <a:stretch>
            <a:fillRect/>
          </a:stretch>
        </p:blipFill>
        <p:spPr>
          <a:xfrm>
            <a:off x="1109994" y="2338475"/>
            <a:ext cx="5143719" cy="3629291"/>
          </a:xfrm>
          <a:prstGeom prst="rect">
            <a:avLst/>
          </a:prstGeom>
          <a:ln w="12700">
            <a:miter lim="400000"/>
          </a:ln>
        </p:spPr>
      </p:pic>
      <p:sp>
        <p:nvSpPr>
          <p:cNvPr id="164" name="Shape 164"/>
          <p:cNvSpPr/>
          <p:nvPr/>
        </p:nvSpPr>
        <p:spPr>
          <a:xfrm>
            <a:off x="6860003" y="2448868"/>
            <a:ext cx="5143719" cy="205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000">
                <a:solidFill>
                  <a:srgbClr val="323333"/>
                </a:solidFill>
                <a:latin typeface="Georgia"/>
                <a:ea typeface="Georgia"/>
                <a:cs typeface="Georgia"/>
                <a:sym typeface="Georgia"/>
              </a:defRPr>
            </a:pPr>
            <a:r>
              <a:t>Residents from across Qatar have reported feeling the aftershocks of a powerful earthquake that </a:t>
            </a:r>
            <a:r>
              <a:rPr>
                <a:solidFill>
                  <a:srgbClr val="6A1E44"/>
                </a:solidFill>
                <a:hlinkClick r:id="rId5" invalidUrl="" action="" tgtFrame="" tooltip="" history="1" highlightClick="0" endSnd="0"/>
              </a:rPr>
              <a:t>originated in Afghanistan</a:t>
            </a:r>
            <a:r>
              <a:t> this afternoon.</a:t>
            </a:r>
          </a:p>
          <a:p>
            <a:pPr algn="l" defTabSz="457200">
              <a:defRPr sz="2000">
                <a:solidFill>
                  <a:srgbClr val="323333"/>
                </a:solidFill>
                <a:latin typeface="Georgia"/>
                <a:ea typeface="Georgia"/>
                <a:cs typeface="Georgia"/>
                <a:sym typeface="Georgia"/>
              </a:defRPr>
            </a:pPr>
            <a:r>
              <a:t>According to tweets, the tremors were felt in West Bay, Al Sadd, old Airport and other parts of the country shortly before 12:30pm.</a:t>
            </a:r>
          </a:p>
        </p:txBody>
      </p:sp>
      <p:pic>
        <p:nvPicPr>
          <p:cNvPr id="165" name="Screen Shot 2015-11-26 at 11.39.45.png"/>
          <p:cNvPicPr>
            <a:picLocks noChangeAspect="1"/>
          </p:cNvPicPr>
          <p:nvPr/>
        </p:nvPicPr>
        <p:blipFill>
          <a:blip r:embed="rId6">
            <a:extLst/>
          </a:blip>
          <a:stretch>
            <a:fillRect/>
          </a:stretch>
        </p:blipFill>
        <p:spPr>
          <a:xfrm>
            <a:off x="38800" y="6005505"/>
            <a:ext cx="7286107" cy="2253579"/>
          </a:xfrm>
          <a:prstGeom prst="rect">
            <a:avLst/>
          </a:prstGeom>
          <a:ln w="12700">
            <a:miter lim="400000"/>
          </a:ln>
        </p:spPr>
      </p:pic>
      <p:pic>
        <p:nvPicPr>
          <p:cNvPr id="166" name="Screen Shot 2015-11-26 at 11.39.52.png"/>
          <p:cNvPicPr>
            <a:picLocks noChangeAspect="1"/>
          </p:cNvPicPr>
          <p:nvPr/>
        </p:nvPicPr>
        <p:blipFill>
          <a:blip r:embed="rId7">
            <a:extLst/>
          </a:blip>
          <a:stretch>
            <a:fillRect/>
          </a:stretch>
        </p:blipFill>
        <p:spPr>
          <a:xfrm>
            <a:off x="5063589" y="7105697"/>
            <a:ext cx="7932003" cy="2479685"/>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8" name="Screen Shot 2015-11-26 at 11.35.55.png"/>
          <p:cNvPicPr>
            <a:picLocks noChangeAspect="1"/>
          </p:cNvPicPr>
          <p:nvPr/>
        </p:nvPicPr>
        <p:blipFill>
          <a:blip r:embed="rId2">
            <a:extLst/>
          </a:blip>
          <a:stretch>
            <a:fillRect/>
          </a:stretch>
        </p:blipFill>
        <p:spPr>
          <a:xfrm>
            <a:off x="-1" y="400528"/>
            <a:ext cx="13004801" cy="8085888"/>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0" name="pasted-image.png"/>
          <p:cNvPicPr>
            <a:picLocks noChangeAspect="1"/>
          </p:cNvPicPr>
          <p:nvPr/>
        </p:nvPicPr>
        <p:blipFill>
          <a:blip r:embed="rId2">
            <a:extLst/>
          </a:blip>
          <a:srcRect l="0" t="5742" r="0" b="0"/>
          <a:stretch>
            <a:fillRect/>
          </a:stretch>
        </p:blipFill>
        <p:spPr>
          <a:xfrm>
            <a:off x="2402942" y="814271"/>
            <a:ext cx="8865873" cy="8936218"/>
          </a:xfrm>
          <a:prstGeom prst="rect">
            <a:avLst/>
          </a:prstGeom>
          <a:ln w="12700">
            <a:miter lim="400000"/>
          </a:ln>
        </p:spPr>
      </p:pic>
      <p:sp>
        <p:nvSpPr>
          <p:cNvPr id="171" name="Shape 171"/>
          <p:cNvSpPr/>
          <p:nvPr>
            <p:ph type="title"/>
          </p:nvPr>
        </p:nvSpPr>
        <p:spPr>
          <a:xfrm>
            <a:off x="952500" y="-647636"/>
            <a:ext cx="11099800" cy="2159001"/>
          </a:xfrm>
          <a:prstGeom prst="rect">
            <a:avLst/>
          </a:prstGeom>
        </p:spPr>
        <p:txBody>
          <a:bodyPr/>
          <a:lstStyle>
            <a:lvl1pPr>
              <a:defRPr sz="7500" u="sng"/>
            </a:lvl1pPr>
          </a:lstStyle>
          <a:p>
            <a:pPr/>
            <a:r>
              <a:t>The Richter scale</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3" name="pasted-image.tiff"/>
          <p:cNvPicPr>
            <a:picLocks noChangeAspect="1"/>
          </p:cNvPicPr>
          <p:nvPr/>
        </p:nvPicPr>
        <p:blipFill>
          <a:blip r:embed="rId2">
            <a:extLst/>
          </a:blip>
          <a:stretch>
            <a:fillRect/>
          </a:stretch>
        </p:blipFill>
        <p:spPr>
          <a:xfrm>
            <a:off x="9899" y="2272936"/>
            <a:ext cx="12985002" cy="6960328"/>
          </a:xfrm>
          <a:prstGeom prst="rect">
            <a:avLst/>
          </a:prstGeom>
          <a:ln w="12700">
            <a:miter lim="400000"/>
          </a:ln>
        </p:spPr>
      </p:pic>
      <p:sp>
        <p:nvSpPr>
          <p:cNvPr id="174" name="Shape 174"/>
          <p:cNvSpPr/>
          <p:nvPr>
            <p:ph type="title"/>
          </p:nvPr>
        </p:nvSpPr>
        <p:spPr>
          <a:xfrm>
            <a:off x="952500" y="-647636"/>
            <a:ext cx="11099800" cy="2159001"/>
          </a:xfrm>
          <a:prstGeom prst="rect">
            <a:avLst/>
          </a:prstGeom>
        </p:spPr>
        <p:txBody>
          <a:bodyPr/>
          <a:lstStyle>
            <a:lvl1pPr>
              <a:defRPr sz="7500" u="sng"/>
            </a:lvl1pPr>
          </a:lstStyle>
          <a:p>
            <a:pPr/>
            <a:r>
              <a:t>Earthquakes</a:t>
            </a:r>
          </a:p>
        </p:txBody>
      </p:sp>
      <p:sp>
        <p:nvSpPr>
          <p:cNvPr id="175" name="Shape 175"/>
          <p:cNvSpPr/>
          <p:nvPr/>
        </p:nvSpPr>
        <p:spPr>
          <a:xfrm>
            <a:off x="-27622" y="-6286"/>
            <a:ext cx="1265911"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cwk</a:t>
            </a:r>
          </a:p>
        </p:txBody>
      </p:sp>
      <p:sp>
        <p:nvSpPr>
          <p:cNvPr id="176" name="Shape 176"/>
          <p:cNvSpPr/>
          <p:nvPr/>
        </p:nvSpPr>
        <p:spPr>
          <a:xfrm>
            <a:off x="11661912" y="-6286"/>
            <a:ext cx="1410349"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date</a:t>
            </a:r>
          </a:p>
        </p:txBody>
      </p:sp>
      <p:sp>
        <p:nvSpPr>
          <p:cNvPr id="177" name="Shape 177"/>
          <p:cNvSpPr/>
          <p:nvPr/>
        </p:nvSpPr>
        <p:spPr>
          <a:xfrm>
            <a:off x="2330253" y="1066799"/>
            <a:ext cx="8344294"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Do they occur everywhere?</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title"/>
          </p:nvPr>
        </p:nvSpPr>
        <p:spPr>
          <a:xfrm>
            <a:off x="952500" y="-647636"/>
            <a:ext cx="11099800" cy="2159001"/>
          </a:xfrm>
          <a:prstGeom prst="rect">
            <a:avLst/>
          </a:prstGeom>
        </p:spPr>
        <p:txBody>
          <a:bodyPr/>
          <a:lstStyle>
            <a:lvl1pPr>
              <a:defRPr sz="7500" u="sng"/>
            </a:lvl1pPr>
          </a:lstStyle>
          <a:p>
            <a:pPr/>
            <a:r>
              <a:t>Earthquakes</a:t>
            </a:r>
          </a:p>
        </p:txBody>
      </p:sp>
      <p:sp>
        <p:nvSpPr>
          <p:cNvPr id="180" name="Shape 180"/>
          <p:cNvSpPr/>
          <p:nvPr/>
        </p:nvSpPr>
        <p:spPr>
          <a:xfrm>
            <a:off x="-27622" y="-6286"/>
            <a:ext cx="1265911"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cwk</a:t>
            </a:r>
          </a:p>
        </p:txBody>
      </p:sp>
      <p:sp>
        <p:nvSpPr>
          <p:cNvPr id="181" name="Shape 181"/>
          <p:cNvSpPr/>
          <p:nvPr/>
        </p:nvSpPr>
        <p:spPr>
          <a:xfrm>
            <a:off x="11661912" y="-6286"/>
            <a:ext cx="1410349"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date</a:t>
            </a:r>
          </a:p>
        </p:txBody>
      </p:sp>
      <p:sp>
        <p:nvSpPr>
          <p:cNvPr id="182" name="Shape 182"/>
          <p:cNvSpPr/>
          <p:nvPr/>
        </p:nvSpPr>
        <p:spPr>
          <a:xfrm>
            <a:off x="271913" y="1066799"/>
            <a:ext cx="12460974"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They occur on tectonic plate boundaries.</a:t>
            </a:r>
          </a:p>
        </p:txBody>
      </p:sp>
      <p:pic>
        <p:nvPicPr>
          <p:cNvPr id="183" name="pasted-image.tiff"/>
          <p:cNvPicPr>
            <a:picLocks noChangeAspect="1"/>
          </p:cNvPicPr>
          <p:nvPr/>
        </p:nvPicPr>
        <p:blipFill>
          <a:blip r:embed="rId2">
            <a:extLst/>
          </a:blip>
          <a:stretch>
            <a:fillRect/>
          </a:stretch>
        </p:blipFill>
        <p:spPr>
          <a:xfrm>
            <a:off x="49021" y="2795355"/>
            <a:ext cx="12799870" cy="6832671"/>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title"/>
          </p:nvPr>
        </p:nvSpPr>
        <p:spPr>
          <a:xfrm>
            <a:off x="952500" y="-647636"/>
            <a:ext cx="11099800" cy="2159001"/>
          </a:xfrm>
          <a:prstGeom prst="rect">
            <a:avLst/>
          </a:prstGeom>
        </p:spPr>
        <p:txBody>
          <a:bodyPr/>
          <a:lstStyle>
            <a:lvl1pPr>
              <a:defRPr sz="7500" u="sng"/>
            </a:lvl1pPr>
          </a:lstStyle>
          <a:p>
            <a:pPr/>
            <a:r>
              <a:t>Earthquakes</a:t>
            </a:r>
          </a:p>
        </p:txBody>
      </p:sp>
      <p:sp>
        <p:nvSpPr>
          <p:cNvPr id="186" name="Shape 186"/>
          <p:cNvSpPr/>
          <p:nvPr/>
        </p:nvSpPr>
        <p:spPr>
          <a:xfrm>
            <a:off x="-27622" y="-6286"/>
            <a:ext cx="1265911"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cwk</a:t>
            </a:r>
          </a:p>
        </p:txBody>
      </p:sp>
      <p:sp>
        <p:nvSpPr>
          <p:cNvPr id="187" name="Shape 187"/>
          <p:cNvSpPr/>
          <p:nvPr/>
        </p:nvSpPr>
        <p:spPr>
          <a:xfrm>
            <a:off x="11661912" y="-6286"/>
            <a:ext cx="1410349"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u="sng"/>
            </a:lvl1pPr>
          </a:lstStyle>
          <a:p>
            <a:pPr/>
            <a:r>
              <a:t>date</a:t>
            </a:r>
          </a:p>
        </p:txBody>
      </p:sp>
      <p:sp>
        <p:nvSpPr>
          <p:cNvPr id="188" name="Shape 188"/>
          <p:cNvSpPr/>
          <p:nvPr/>
        </p:nvSpPr>
        <p:spPr>
          <a:xfrm>
            <a:off x="271913" y="1066799"/>
            <a:ext cx="12460974"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They occur on tectonic plate boundaries.</a:t>
            </a:r>
          </a:p>
        </p:txBody>
      </p:sp>
      <p:pic>
        <p:nvPicPr>
          <p:cNvPr id="189" name="pasted-image.tiff"/>
          <p:cNvPicPr>
            <a:picLocks noChangeAspect="1"/>
          </p:cNvPicPr>
          <p:nvPr/>
        </p:nvPicPr>
        <p:blipFill>
          <a:blip r:embed="rId2">
            <a:extLst/>
          </a:blip>
          <a:stretch>
            <a:fillRect/>
          </a:stretch>
        </p:blipFill>
        <p:spPr>
          <a:xfrm>
            <a:off x="49021" y="2795355"/>
            <a:ext cx="12799870" cy="6832671"/>
          </a:xfrm>
          <a:prstGeom prst="rect">
            <a:avLst/>
          </a:prstGeom>
          <a:ln w="12700">
            <a:miter lim="400000"/>
          </a:ln>
        </p:spPr>
      </p:pic>
      <p:pic>
        <p:nvPicPr>
          <p:cNvPr id="190" name="pasted-image.tiff"/>
          <p:cNvPicPr>
            <a:picLocks noChangeAspect="1"/>
          </p:cNvPicPr>
          <p:nvPr/>
        </p:nvPicPr>
        <p:blipFill>
          <a:blip r:embed="rId3">
            <a:extLst/>
          </a:blip>
          <a:stretch>
            <a:fillRect/>
          </a:stretch>
        </p:blipFill>
        <p:spPr>
          <a:xfrm>
            <a:off x="81864" y="2783718"/>
            <a:ext cx="12790272" cy="6855946"/>
          </a:xfrm>
          <a:prstGeom prst="rect">
            <a:avLst/>
          </a:prstGeom>
          <a:ln w="12700">
            <a:miter lim="400000"/>
          </a:ln>
        </p:spPr>
      </p:pic>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