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1" name="Shape 22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Shape 118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00"/>
                </a:solidFill>
              </a:defRPr>
            </a:lvl1pPr>
            <a:lvl2pPr>
              <a:defRPr sz="3600">
                <a:solidFill>
                  <a:srgbClr val="000000"/>
                </a:solidFill>
              </a:defRPr>
            </a:lvl2pPr>
            <a:lvl3pPr>
              <a:defRPr sz="3600">
                <a:solidFill>
                  <a:srgbClr val="000000"/>
                </a:solidFill>
              </a:defRPr>
            </a:lvl3pPr>
            <a:lvl4pPr>
              <a:defRPr sz="3600">
                <a:solidFill>
                  <a:srgbClr val="000000"/>
                </a:solidFill>
              </a:defRPr>
            </a:lvl4pPr>
            <a:lvl5pPr>
              <a:defRPr sz="3600"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650240">
              <a:defRPr sz="6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xfrm>
            <a:off x="650239" y="2275839"/>
            <a:ext cx="11704322" cy="643692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71487" indent="-471487" defTabSz="650240">
              <a:spcBef>
                <a:spcPts val="1000"/>
              </a:spcBef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06235" indent="-449035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defTabSz="650240">
              <a:spcBef>
                <a:spcPts val="1000"/>
              </a:spcBef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20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650240">
              <a:spcBef>
                <a:spcPts val="1000"/>
              </a:spcBef>
              <a:buSzPct val="100000"/>
              <a:buFont typeface="Arial"/>
              <a:buChar char="»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hape 128"/>
          <p:cNvSpPr/>
          <p:nvPr>
            <p:ph type="sldNum" sz="quarter" idx="2"/>
          </p:nvPr>
        </p:nvSpPr>
        <p:spPr>
          <a:xfrm>
            <a:off x="12005833" y="9114112"/>
            <a:ext cx="348727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>
            <a:noAutofit/>
          </a:bodyPr>
          <a:lstStyle>
            <a:lvl1pPr marL="889000" indent="-571500">
              <a:spcBef>
                <a:spcPts val="2400"/>
              </a:spcBef>
              <a:buSzPct val="171000"/>
              <a:defRPr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>
              <a:spcBef>
                <a:spcPts val="2400"/>
              </a:spcBef>
              <a:buSzPct val="171000"/>
              <a:defRPr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>
              <a:spcBef>
                <a:spcPts val="2400"/>
              </a:spcBef>
              <a:buSzPct val="171000"/>
              <a:defRPr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SzPct val="171000"/>
              <a:defRPr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SzPct val="171000"/>
              <a:defRPr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hape 137"/>
          <p:cNvSpPr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8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5" name="Shape 145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6" name="Shape 146"/>
          <p:cNvSpPr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sldNum" sz="quarter" idx="2"/>
          </p:nvPr>
        </p:nvSpPr>
        <p:spPr>
          <a:xfrm>
            <a:off x="12005833" y="9193134"/>
            <a:ext cx="348727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54" name="Shape 154"/>
          <p:cNvSpPr/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 lIns="54186" tIns="54186" rIns="54186" bIns="54186"/>
          <a:lstStyle>
            <a:lvl1pPr defTabSz="1300480">
              <a:defRPr sz="6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xfrm>
            <a:off x="650239" y="2273582"/>
            <a:ext cx="11704322" cy="6439183"/>
          </a:xfrm>
          <a:prstGeom prst="rect">
            <a:avLst/>
          </a:prstGeom>
        </p:spPr>
        <p:txBody>
          <a:bodyPr lIns="54186" tIns="54186" rIns="54186" bIns="54186" anchor="t"/>
          <a:lstStyle>
            <a:lvl1pPr marL="471487" indent="-471487" defTabSz="1300480">
              <a:spcBef>
                <a:spcPts val="1100"/>
              </a:spcBef>
              <a:buClr>
                <a:srgbClr val="000000"/>
              </a:buClr>
              <a:buSzPct val="100000"/>
              <a:buFont typeface="Arial"/>
              <a:buChar char="»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68135" indent="-449035" defTabSz="1300480">
              <a:spcBef>
                <a:spcPts val="1100"/>
              </a:spcBef>
              <a:buClr>
                <a:srgbClr val="000000"/>
              </a:buClr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indent="-419100" defTabSz="1300480">
              <a:spcBef>
                <a:spcPts val="1100"/>
              </a:spcBef>
              <a:buClr>
                <a:srgbClr val="000000"/>
              </a:buClr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36420" indent="-502920" defTabSz="1300480">
              <a:spcBef>
                <a:spcPts val="1100"/>
              </a:spcBef>
              <a:buClr>
                <a:srgbClr val="000000"/>
              </a:buClr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93620" indent="-502920" defTabSz="1300480">
              <a:spcBef>
                <a:spcPts val="1100"/>
              </a:spcBef>
              <a:buClr>
                <a:srgbClr val="000000"/>
              </a:buClr>
              <a:buSzPct val="100000"/>
              <a:buFont typeface="Arial"/>
              <a:buChar char="»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sldNum" sz="quarter" idx="2"/>
          </p:nvPr>
        </p:nvSpPr>
        <p:spPr>
          <a:xfrm>
            <a:off x="10417011" y="9123786"/>
            <a:ext cx="368769" cy="352001"/>
          </a:xfrm>
          <a:prstGeom prst="rect">
            <a:avLst/>
          </a:prstGeom>
        </p:spPr>
        <p:txBody>
          <a:bodyPr lIns="65023" tIns="65023" rIns="65023" bIns="65023" anchor="ctr"/>
          <a:lstStyle>
            <a:lvl1pPr defTabSz="1300480">
              <a:defRPr sz="16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63" name="Shape 163"/>
          <p:cNvSpPr/>
          <p:nvPr>
            <p:ph type="title"/>
          </p:nvPr>
        </p:nvSpPr>
        <p:spPr>
          <a:xfrm>
            <a:off x="975359" y="128693"/>
            <a:ext cx="11060855" cy="2147147"/>
          </a:xfrm>
          <a:prstGeom prst="rect">
            <a:avLst/>
          </a:prstGeom>
        </p:spPr>
        <p:txBody>
          <a:bodyPr lIns="72248" tIns="72248" rIns="72248" bIns="72248"/>
          <a:lstStyle>
            <a:lvl1pPr indent="39687" defTabSz="1300480">
              <a:defRPr sz="6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4" name="Shape 164"/>
          <p:cNvSpPr/>
          <p:nvPr>
            <p:ph type="body" idx="1"/>
          </p:nvPr>
        </p:nvSpPr>
        <p:spPr>
          <a:xfrm>
            <a:off x="975359" y="2275839"/>
            <a:ext cx="11060855" cy="7477761"/>
          </a:xfrm>
          <a:prstGeom prst="rect">
            <a:avLst/>
          </a:prstGeom>
        </p:spPr>
        <p:txBody>
          <a:bodyPr lIns="72248" tIns="72248" rIns="72248" bIns="72248" anchor="t"/>
          <a:lstStyle>
            <a:lvl1pPr marL="511175" indent="-471487" defTabSz="1300480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»"/>
              <a:defRPr sz="4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895123" indent="-449035" defTabSz="1300480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322387" indent="-419100" defTabSz="1300480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defRPr sz="4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863407" indent="-502920" defTabSz="1300480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320607" indent="-502920" defTabSz="1300480">
              <a:spcBef>
                <a:spcPts val="1200"/>
              </a:spcBef>
              <a:buClr>
                <a:srgbClr val="000000"/>
              </a:buClr>
              <a:buSzPct val="100000"/>
              <a:buFont typeface="Arial"/>
              <a:buChar char="»"/>
              <a:defRPr sz="4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sldNum" sz="quarter" idx="2"/>
          </p:nvPr>
        </p:nvSpPr>
        <p:spPr>
          <a:xfrm>
            <a:off x="12005833" y="9193134"/>
            <a:ext cx="348727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7878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72" name="Shape 172"/>
          <p:cNvSpPr/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 lIns="54186" tIns="54186" rIns="54186" bIns="54186"/>
          <a:lstStyle>
            <a:lvl1pPr defTabSz="1300480">
              <a:defRPr sz="6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3" name="Shape 173"/>
          <p:cNvSpPr/>
          <p:nvPr>
            <p:ph type="body" idx="1"/>
          </p:nvPr>
        </p:nvSpPr>
        <p:spPr>
          <a:xfrm>
            <a:off x="650239" y="2273582"/>
            <a:ext cx="11704322" cy="6439183"/>
          </a:xfrm>
          <a:prstGeom prst="rect">
            <a:avLst/>
          </a:prstGeom>
        </p:spPr>
        <p:txBody>
          <a:bodyPr lIns="54186" tIns="54186" rIns="54186" bIns="54186" anchor="t"/>
          <a:lstStyle>
            <a:lvl1pPr marL="471487" indent="-471487" defTabSz="1300480">
              <a:spcBef>
                <a:spcPts val="1100"/>
              </a:spcBef>
              <a:buClr>
                <a:srgbClr val="000000"/>
              </a:buClr>
              <a:buSzPct val="100000"/>
              <a:buFont typeface="Arial"/>
              <a:buChar char="»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68135" indent="-449035" defTabSz="1300480">
              <a:spcBef>
                <a:spcPts val="1100"/>
              </a:spcBef>
              <a:buClr>
                <a:srgbClr val="000000"/>
              </a:buClr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indent="-419100" defTabSz="1300480">
              <a:spcBef>
                <a:spcPts val="1100"/>
              </a:spcBef>
              <a:buClr>
                <a:srgbClr val="000000"/>
              </a:buClr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36420" indent="-502920" defTabSz="1300480">
              <a:spcBef>
                <a:spcPts val="1100"/>
              </a:spcBef>
              <a:buClr>
                <a:srgbClr val="000000"/>
              </a:buClr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93620" indent="-502920" defTabSz="1300480">
              <a:spcBef>
                <a:spcPts val="1100"/>
              </a:spcBef>
              <a:buClr>
                <a:srgbClr val="000000"/>
              </a:buClr>
              <a:buSzPct val="100000"/>
              <a:buFont typeface="Arial"/>
              <a:buChar char="»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sldNum" sz="quarter" idx="2"/>
          </p:nvPr>
        </p:nvSpPr>
        <p:spPr>
          <a:xfrm>
            <a:off x="11827532" y="9040149"/>
            <a:ext cx="527028" cy="519275"/>
          </a:xfrm>
          <a:prstGeom prst="rect">
            <a:avLst/>
          </a:prstGeom>
        </p:spPr>
        <p:txBody>
          <a:bodyPr lIns="130026" tIns="130026" rIns="130026" bIns="130026" anchor="ctr"/>
          <a:lstStyle>
            <a:lvl1pPr algn="r" defTabSz="1300480"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type="title"/>
          </p:nvPr>
        </p:nvSpPr>
        <p:spPr>
          <a:xfrm>
            <a:off x="650239" y="390594"/>
            <a:ext cx="11704322" cy="1625601"/>
          </a:xfrm>
          <a:prstGeom prst="rect">
            <a:avLst/>
          </a:prstGeom>
        </p:spPr>
        <p:txBody>
          <a:bodyPr lIns="130026" tIns="130026" rIns="130026" bIns="130026"/>
          <a:lstStyle>
            <a:lvl1pPr defTabSz="1300480"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8" name="Shape 188"/>
          <p:cNvSpPr/>
          <p:nvPr>
            <p:ph type="body" idx="1"/>
          </p:nvPr>
        </p:nvSpPr>
        <p:spPr>
          <a:xfrm>
            <a:off x="650239" y="2275839"/>
            <a:ext cx="11704322" cy="6436927"/>
          </a:xfrm>
          <a:prstGeom prst="rect">
            <a:avLst/>
          </a:prstGeom>
        </p:spPr>
        <p:txBody>
          <a:bodyPr lIns="130026" tIns="130026" rIns="130026" bIns="130026" anchor="t"/>
          <a:lstStyle>
            <a:lvl1pPr marL="382814" indent="-179614" defTabSz="130048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73792" indent="-138792" defTabSz="130048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–"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64771" indent="-97971" defTabSz="130048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29228" indent="-130628" defTabSz="130048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–"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86428" indent="-130628" defTabSz="130048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»"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9" name="Shape 189"/>
          <p:cNvSpPr/>
          <p:nvPr>
            <p:ph type="sldNum" sz="quarter" idx="2"/>
          </p:nvPr>
        </p:nvSpPr>
        <p:spPr>
          <a:xfrm>
            <a:off x="11827532" y="9040149"/>
            <a:ext cx="527028" cy="519275"/>
          </a:xfrm>
          <a:prstGeom prst="rect">
            <a:avLst/>
          </a:prstGeom>
        </p:spPr>
        <p:txBody>
          <a:bodyPr lIns="130026" tIns="130026" rIns="130026" bIns="130026" anchor="ctr"/>
          <a:lstStyle>
            <a:lvl1pPr algn="r" defTabSz="1300480"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 0">
    <p:bg>
      <p:bgPr>
        <a:solidFill>
          <a:srgbClr val="FFFF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type="sldNum" sz="quarter" idx="2"/>
          </p:nvPr>
        </p:nvSpPr>
        <p:spPr>
          <a:xfrm>
            <a:off x="11957539" y="8882098"/>
            <a:ext cx="397021" cy="389270"/>
          </a:xfrm>
          <a:prstGeom prst="rect">
            <a:avLst/>
          </a:prstGeom>
        </p:spPr>
        <p:txBody>
          <a:bodyPr lIns="65023" tIns="65023" rIns="65023" bIns="65023"/>
          <a:lstStyle>
            <a:lvl1pPr algn="r" defTabSz="1300480"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solidFill>
          <a:srgbClr val="FFCC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4" name="Shape 204"/>
          <p:cNvSpPr/>
          <p:nvPr>
            <p:ph type="body" sz="quarter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0" indent="0" algn="ctr" defTabSz="1300480">
              <a:spcBef>
                <a:spcPts val="1000"/>
              </a:spcBef>
              <a:buSzTx/>
              <a:buNone/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ctr" defTabSz="1300480">
              <a:spcBef>
                <a:spcPts val="1000"/>
              </a:spcBef>
              <a:buSzTx/>
              <a:buNone/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914400" algn="ctr" defTabSz="1300480">
              <a:spcBef>
                <a:spcPts val="1000"/>
              </a:spcBef>
              <a:buSzTx/>
              <a:buNone/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 defTabSz="1300480">
              <a:spcBef>
                <a:spcPts val="1000"/>
              </a:spcBef>
              <a:buSzTx/>
              <a:buNone/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828800" algn="ctr" defTabSz="1300480">
              <a:spcBef>
                <a:spcPts val="1000"/>
              </a:spcBef>
              <a:buSzTx/>
              <a:buNone/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5" name="Shape 205"/>
          <p:cNvSpPr/>
          <p:nvPr>
            <p:ph type="sldNum" sz="quarter" idx="2"/>
          </p:nvPr>
        </p:nvSpPr>
        <p:spPr>
          <a:xfrm>
            <a:off x="11957539" y="8882098"/>
            <a:ext cx="397021" cy="389270"/>
          </a:xfrm>
          <a:prstGeom prst="rect">
            <a:avLst/>
          </a:prstGeom>
        </p:spPr>
        <p:txBody>
          <a:bodyPr lIns="65023" tIns="65023" rIns="65023" bIns="65023"/>
          <a:lstStyle>
            <a:lvl1pPr algn="r" defTabSz="1300480"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solidFill>
          <a:srgbClr val="FFCC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13" name="Shape 213"/>
          <p:cNvSpPr/>
          <p:nvPr>
            <p:ph type="body" idx="1"/>
          </p:nvPr>
        </p:nvSpPr>
        <p:spPr>
          <a:xfrm>
            <a:off x="650239" y="2275839"/>
            <a:ext cx="11704322" cy="6436926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71487" indent="-471487" defTabSz="1300480">
              <a:spcBef>
                <a:spcPts val="1000"/>
              </a:spcBef>
              <a:buSzPct val="100000"/>
              <a:buChar char="»"/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06235" indent="-449035" defTabSz="1300480">
              <a:spcBef>
                <a:spcPts val="1000"/>
              </a:spcBef>
              <a:buSzPct val="100000"/>
              <a:buChar char="–"/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19100" defTabSz="1300480">
              <a:spcBef>
                <a:spcPts val="1000"/>
              </a:spcBef>
              <a:buSzPct val="100000"/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74520" indent="-502920" defTabSz="1300480">
              <a:spcBef>
                <a:spcPts val="1000"/>
              </a:spcBef>
              <a:buSzPct val="100000"/>
              <a:buChar char="–"/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387600" indent="-558800" defTabSz="1300480">
              <a:spcBef>
                <a:spcPts val="1000"/>
              </a:spcBef>
              <a:buSzPct val="100000"/>
              <a:buChar char="»"/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4" name="Shape 214"/>
          <p:cNvSpPr/>
          <p:nvPr>
            <p:ph type="sldNum" sz="quarter" idx="2"/>
          </p:nvPr>
        </p:nvSpPr>
        <p:spPr>
          <a:xfrm>
            <a:off x="11957539" y="8882098"/>
            <a:ext cx="397021" cy="389270"/>
          </a:xfrm>
          <a:prstGeom prst="rect">
            <a:avLst/>
          </a:prstGeom>
        </p:spPr>
        <p:txBody>
          <a:bodyPr lIns="65023" tIns="65023" rIns="65023" bIns="65023"/>
          <a:lstStyle>
            <a:lvl1pPr algn="r" defTabSz="1300480"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 u="sng"/>
            </a:lvl1pPr>
          </a:lstStyle>
          <a:p>
            <a:pPr/>
            <a:r>
              <a:t>4 - Bending light, Refraction</a:t>
            </a:r>
          </a:p>
        </p:txBody>
      </p:sp>
      <p:sp>
        <p:nvSpPr>
          <p:cNvPr id="224" name="Shape 2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Level 4 - 1.	Describe how light is refracted at plane surfaces</a:t>
            </a:r>
          </a:p>
          <a:p>
            <a:pPr/>
            <a:r>
              <a:t>Level 5 - Describe how light bends towards the normal (inwards) when travelling from a less dense to a more dense medium, and vice versa</a:t>
            </a:r>
          </a:p>
          <a:p>
            <a:pPr/>
            <a:r>
              <a:t>Level 6 - Make predictions about image formation using the patterns of behaviour from refraction</a:t>
            </a:r>
          </a:p>
        </p:txBody>
      </p:sp>
      <p:sp>
        <p:nvSpPr>
          <p:cNvPr id="225" name="Shape 225"/>
          <p:cNvSpPr/>
          <p:nvPr/>
        </p:nvSpPr>
        <p:spPr>
          <a:xfrm>
            <a:off x="44399" y="57150"/>
            <a:ext cx="9272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u="sng"/>
            </a:lvl1pPr>
          </a:lstStyle>
          <a:p>
            <a:pPr/>
            <a:r>
              <a:t>cwk</a:t>
            </a:r>
          </a:p>
        </p:txBody>
      </p:sp>
      <p:sp>
        <p:nvSpPr>
          <p:cNvPr id="226" name="Shape 226"/>
          <p:cNvSpPr/>
          <p:nvPr/>
        </p:nvSpPr>
        <p:spPr>
          <a:xfrm>
            <a:off x="11855246" y="57150"/>
            <a:ext cx="10799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u="sng"/>
            </a:lvl1pPr>
          </a:lstStyle>
          <a:p>
            <a:pPr/>
            <a:r>
              <a:t>Date</a:t>
            </a:r>
          </a:p>
        </p:txBody>
      </p:sp>
      <p:sp>
        <p:nvSpPr>
          <p:cNvPr id="227" name="Shape 227"/>
          <p:cNvSpPr/>
          <p:nvPr/>
        </p:nvSpPr>
        <p:spPr>
          <a:xfrm>
            <a:off x="7766178" y="9307154"/>
            <a:ext cx="5205972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00"/>
            </a:lvl1pPr>
          </a:lstStyle>
          <a:p>
            <a:pPr/>
            <a:r>
              <a:t>Qatar International School Science Department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/>
        </p:nvSpPr>
        <p:spPr>
          <a:xfrm>
            <a:off x="4730098" y="2622945"/>
            <a:ext cx="617086" cy="1819814"/>
          </a:xfrm>
          <a:prstGeom prst="line">
            <a:avLst/>
          </a:prstGeom>
          <a:ln w="38100">
            <a:solidFill>
              <a:schemeClr val="accent2">
                <a:satOff val="-13916"/>
                <a:lumOff val="13989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64" name="Shape 264"/>
          <p:cNvSpPr/>
          <p:nvPr/>
        </p:nvSpPr>
        <p:spPr>
          <a:xfrm>
            <a:off x="4401640" y="1653688"/>
            <a:ext cx="617086" cy="1819814"/>
          </a:xfrm>
          <a:prstGeom prst="line">
            <a:avLst/>
          </a:prstGeom>
          <a:ln w="38100">
            <a:solidFill>
              <a:schemeClr val="accent2">
                <a:satOff val="-13916"/>
                <a:lumOff val="13989"/>
              </a:schemeClr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65" name="Shape 265"/>
          <p:cNvSpPr/>
          <p:nvPr>
            <p:ph type="title"/>
          </p:nvPr>
        </p:nvSpPr>
        <p:spPr>
          <a:xfrm>
            <a:off x="952500" y="-538933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4700"/>
            </a:lvl1pPr>
          </a:lstStyle>
          <a:p>
            <a:pPr/>
            <a:r>
              <a:t>Main - How to draw refraction diagrams</a:t>
            </a:r>
          </a:p>
        </p:txBody>
      </p:sp>
      <p:sp>
        <p:nvSpPr>
          <p:cNvPr id="266" name="Shape 266"/>
          <p:cNvSpPr/>
          <p:nvPr/>
        </p:nvSpPr>
        <p:spPr>
          <a:xfrm>
            <a:off x="4346937" y="4427643"/>
            <a:ext cx="4310926" cy="2789153"/>
          </a:xfrm>
          <a:prstGeom prst="rect">
            <a:avLst/>
          </a:prstGeom>
          <a:ln w="63500">
            <a:solidFill>
              <a:schemeClr val="accent3">
                <a:hueOff val="-499813"/>
                <a:satOff val="-5228"/>
                <a:lumOff val="24899"/>
              </a:schemeClr>
            </a:solidFill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67" name="Shape 267"/>
          <p:cNvSpPr/>
          <p:nvPr/>
        </p:nvSpPr>
        <p:spPr>
          <a:xfrm>
            <a:off x="5213737" y="1011392"/>
            <a:ext cx="7751931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chemeClr val="accent1">
                    <a:hueOff val="-136794"/>
                    <a:satOff val="-2150"/>
                    <a:lumOff val="15693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Shine the laser/ray though the block and mark where it emerges and one other point on the ray</a:t>
            </a:r>
          </a:p>
        </p:txBody>
      </p:sp>
      <p:sp>
        <p:nvSpPr>
          <p:cNvPr id="268" name="Shape 268"/>
          <p:cNvSpPr/>
          <p:nvPr/>
        </p:nvSpPr>
        <p:spPr>
          <a:xfrm flipH="1">
            <a:off x="5373062" y="3245478"/>
            <a:ext cx="1" cy="2537278"/>
          </a:xfrm>
          <a:prstGeom prst="line">
            <a:avLst/>
          </a:prstGeom>
          <a:ln w="38100">
            <a:solidFill>
              <a:schemeClr val="accent6">
                <a:hueOff val="-241736"/>
                <a:satOff val="29413"/>
                <a:lumOff val="20727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69" name="Shape 269"/>
          <p:cNvSpPr/>
          <p:nvPr/>
        </p:nvSpPr>
        <p:spPr>
          <a:xfrm>
            <a:off x="4028005" y="2902173"/>
            <a:ext cx="494879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chemeClr val="accent6">
                    <a:hueOff val="-241736"/>
                    <a:satOff val="29413"/>
                    <a:lumOff val="20727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normal</a:t>
            </a:r>
          </a:p>
        </p:txBody>
      </p:sp>
      <p:sp>
        <p:nvSpPr>
          <p:cNvPr id="270" name="Shape 270"/>
          <p:cNvSpPr/>
          <p:nvPr/>
        </p:nvSpPr>
        <p:spPr>
          <a:xfrm>
            <a:off x="2552480" y="1885227"/>
            <a:ext cx="1682515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2200">
                <a:solidFill>
                  <a:schemeClr val="accent2">
                    <a:satOff val="-13916"/>
                    <a:lumOff val="13989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incident ray</a:t>
            </a:r>
          </a:p>
        </p:txBody>
      </p:sp>
      <p:sp>
        <p:nvSpPr>
          <p:cNvPr id="271" name="Shape 271"/>
          <p:cNvSpPr/>
          <p:nvPr/>
        </p:nvSpPr>
        <p:spPr>
          <a:xfrm>
            <a:off x="5678885" y="6855552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>
                    <a:hueOff val="-136794"/>
                    <a:satOff val="-2150"/>
                    <a:lumOff val="15693"/>
                  </a:schemeClr>
                </a:solidFill>
              </a:defRPr>
            </a:lvl1pPr>
          </a:lstStyle>
          <a:p>
            <a:pPr/>
            <a:r>
              <a:t>x</a:t>
            </a:r>
          </a:p>
        </p:txBody>
      </p:sp>
      <p:sp>
        <p:nvSpPr>
          <p:cNvPr id="272" name="Shape 272"/>
          <p:cNvSpPr/>
          <p:nvPr/>
        </p:nvSpPr>
        <p:spPr>
          <a:xfrm>
            <a:off x="6167933" y="8429321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>
                    <a:hueOff val="-136794"/>
                    <a:satOff val="-2150"/>
                    <a:lumOff val="15693"/>
                  </a:schemeClr>
                </a:solidFill>
              </a:defRPr>
            </a:lvl1pPr>
          </a:lstStyle>
          <a:p>
            <a:pPr/>
            <a:r>
              <a:t>x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/>
        </p:nvSpPr>
        <p:spPr>
          <a:xfrm>
            <a:off x="4730098" y="2622945"/>
            <a:ext cx="617086" cy="1819814"/>
          </a:xfrm>
          <a:prstGeom prst="line">
            <a:avLst/>
          </a:prstGeom>
          <a:ln w="38100">
            <a:solidFill>
              <a:schemeClr val="accent2">
                <a:satOff val="-13916"/>
                <a:lumOff val="13989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75" name="Shape 275"/>
          <p:cNvSpPr/>
          <p:nvPr/>
        </p:nvSpPr>
        <p:spPr>
          <a:xfrm>
            <a:off x="4401640" y="1653688"/>
            <a:ext cx="617086" cy="1819814"/>
          </a:xfrm>
          <a:prstGeom prst="line">
            <a:avLst/>
          </a:prstGeom>
          <a:ln w="38100">
            <a:solidFill>
              <a:schemeClr val="accent2">
                <a:satOff val="-13916"/>
                <a:lumOff val="13989"/>
              </a:schemeClr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76" name="Shape 276"/>
          <p:cNvSpPr/>
          <p:nvPr>
            <p:ph type="title"/>
          </p:nvPr>
        </p:nvSpPr>
        <p:spPr>
          <a:xfrm>
            <a:off x="952500" y="-538933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4700"/>
            </a:lvl1pPr>
          </a:lstStyle>
          <a:p>
            <a:pPr/>
            <a:r>
              <a:t>Main - How to draw refraction diagrams</a:t>
            </a:r>
          </a:p>
        </p:txBody>
      </p:sp>
      <p:sp>
        <p:nvSpPr>
          <p:cNvPr id="277" name="Shape 277"/>
          <p:cNvSpPr/>
          <p:nvPr/>
        </p:nvSpPr>
        <p:spPr>
          <a:xfrm>
            <a:off x="4346937" y="4427643"/>
            <a:ext cx="4310926" cy="2789153"/>
          </a:xfrm>
          <a:prstGeom prst="rect">
            <a:avLst/>
          </a:prstGeom>
          <a:ln w="63500">
            <a:solidFill>
              <a:schemeClr val="accent3">
                <a:hueOff val="-499813"/>
                <a:satOff val="-5228"/>
                <a:lumOff val="24899"/>
              </a:schemeClr>
            </a:solidFill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78" name="Shape 278"/>
          <p:cNvSpPr/>
          <p:nvPr/>
        </p:nvSpPr>
        <p:spPr>
          <a:xfrm>
            <a:off x="-400720" y="7521421"/>
            <a:ext cx="5509027" cy="14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2900">
                <a:solidFill>
                  <a:schemeClr val="accent1">
                    <a:hueOff val="-136794"/>
                    <a:satOff val="-2150"/>
                    <a:lumOff val="15693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Then move the block away and join up your points to show the emerging ray</a:t>
            </a:r>
          </a:p>
        </p:txBody>
      </p:sp>
      <p:sp>
        <p:nvSpPr>
          <p:cNvPr id="279" name="Shape 279"/>
          <p:cNvSpPr/>
          <p:nvPr/>
        </p:nvSpPr>
        <p:spPr>
          <a:xfrm flipH="1">
            <a:off x="5373062" y="3245478"/>
            <a:ext cx="1" cy="2537278"/>
          </a:xfrm>
          <a:prstGeom prst="line">
            <a:avLst/>
          </a:prstGeom>
          <a:ln w="38100">
            <a:solidFill>
              <a:schemeClr val="accent6">
                <a:hueOff val="-241736"/>
                <a:satOff val="29413"/>
                <a:lumOff val="20727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80" name="Shape 280"/>
          <p:cNvSpPr/>
          <p:nvPr/>
        </p:nvSpPr>
        <p:spPr>
          <a:xfrm>
            <a:off x="4028005" y="2902173"/>
            <a:ext cx="494879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chemeClr val="accent6">
                    <a:hueOff val="-241736"/>
                    <a:satOff val="29413"/>
                    <a:lumOff val="20727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normal</a:t>
            </a:r>
          </a:p>
        </p:txBody>
      </p:sp>
      <p:sp>
        <p:nvSpPr>
          <p:cNvPr id="281" name="Shape 281"/>
          <p:cNvSpPr/>
          <p:nvPr/>
        </p:nvSpPr>
        <p:spPr>
          <a:xfrm>
            <a:off x="2552480" y="1885227"/>
            <a:ext cx="1682515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2200">
                <a:solidFill>
                  <a:schemeClr val="accent2">
                    <a:satOff val="-13916"/>
                    <a:lumOff val="13989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incident ray</a:t>
            </a:r>
          </a:p>
        </p:txBody>
      </p:sp>
      <p:sp>
        <p:nvSpPr>
          <p:cNvPr id="282" name="Shape 282"/>
          <p:cNvSpPr/>
          <p:nvPr/>
        </p:nvSpPr>
        <p:spPr>
          <a:xfrm>
            <a:off x="6131570" y="8068345"/>
            <a:ext cx="617086" cy="1819814"/>
          </a:xfrm>
          <a:prstGeom prst="line">
            <a:avLst/>
          </a:prstGeom>
          <a:ln w="38100">
            <a:solidFill>
              <a:schemeClr val="accent2">
                <a:satOff val="-13916"/>
                <a:lumOff val="13989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83" name="Shape 283"/>
          <p:cNvSpPr/>
          <p:nvPr/>
        </p:nvSpPr>
        <p:spPr>
          <a:xfrm>
            <a:off x="5803112" y="7099089"/>
            <a:ext cx="617086" cy="1819813"/>
          </a:xfrm>
          <a:prstGeom prst="line">
            <a:avLst/>
          </a:prstGeom>
          <a:ln w="38100">
            <a:solidFill>
              <a:schemeClr val="accent2">
                <a:satOff val="-13916"/>
                <a:lumOff val="13989"/>
              </a:schemeClr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84" name="Shape 284"/>
          <p:cNvSpPr/>
          <p:nvPr/>
        </p:nvSpPr>
        <p:spPr>
          <a:xfrm>
            <a:off x="5678885" y="6855552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>
                    <a:hueOff val="-136794"/>
                    <a:satOff val="-2150"/>
                    <a:lumOff val="15693"/>
                  </a:schemeClr>
                </a:solidFill>
              </a:defRPr>
            </a:lvl1pPr>
          </a:lstStyle>
          <a:p>
            <a:pPr/>
            <a:r>
              <a:t>x</a:t>
            </a:r>
          </a:p>
        </p:txBody>
      </p:sp>
      <p:sp>
        <p:nvSpPr>
          <p:cNvPr id="285" name="Shape 285"/>
          <p:cNvSpPr/>
          <p:nvPr/>
        </p:nvSpPr>
        <p:spPr>
          <a:xfrm>
            <a:off x="6167933" y="8429321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>
                    <a:hueOff val="-136794"/>
                    <a:satOff val="-2150"/>
                    <a:lumOff val="15693"/>
                  </a:schemeClr>
                </a:solidFill>
              </a:defRPr>
            </a:lvl1pPr>
          </a:lstStyle>
          <a:p>
            <a:pPr/>
            <a:r>
              <a:t>x</a:t>
            </a:r>
          </a:p>
        </p:txBody>
      </p:sp>
      <p:sp>
        <p:nvSpPr>
          <p:cNvPr id="286" name="Shape 286"/>
          <p:cNvSpPr/>
          <p:nvPr/>
        </p:nvSpPr>
        <p:spPr>
          <a:xfrm>
            <a:off x="6359974" y="8781541"/>
            <a:ext cx="617086" cy="1819814"/>
          </a:xfrm>
          <a:prstGeom prst="line">
            <a:avLst/>
          </a:prstGeom>
          <a:ln w="38100">
            <a:solidFill>
              <a:schemeClr val="accent2">
                <a:satOff val="-13916"/>
                <a:lumOff val="13989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/>
        </p:nvSpPr>
        <p:spPr>
          <a:xfrm>
            <a:off x="4730098" y="2622945"/>
            <a:ext cx="617086" cy="1819814"/>
          </a:xfrm>
          <a:prstGeom prst="line">
            <a:avLst/>
          </a:prstGeom>
          <a:ln w="38100">
            <a:solidFill>
              <a:schemeClr val="accent2">
                <a:satOff val="-13916"/>
                <a:lumOff val="13989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89" name="Shape 289"/>
          <p:cNvSpPr/>
          <p:nvPr/>
        </p:nvSpPr>
        <p:spPr>
          <a:xfrm>
            <a:off x="4401640" y="1653688"/>
            <a:ext cx="617086" cy="1819814"/>
          </a:xfrm>
          <a:prstGeom prst="line">
            <a:avLst/>
          </a:prstGeom>
          <a:ln w="38100">
            <a:solidFill>
              <a:schemeClr val="accent2">
                <a:satOff val="-13916"/>
                <a:lumOff val="13989"/>
              </a:schemeClr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90" name="Shape 290"/>
          <p:cNvSpPr/>
          <p:nvPr>
            <p:ph type="title"/>
          </p:nvPr>
        </p:nvSpPr>
        <p:spPr>
          <a:xfrm>
            <a:off x="952500" y="-538933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4700"/>
            </a:lvl1pPr>
          </a:lstStyle>
          <a:p>
            <a:pPr/>
            <a:r>
              <a:t>Main - How to draw refraction diagrams</a:t>
            </a:r>
          </a:p>
        </p:txBody>
      </p:sp>
      <p:sp>
        <p:nvSpPr>
          <p:cNvPr id="291" name="Shape 291"/>
          <p:cNvSpPr/>
          <p:nvPr/>
        </p:nvSpPr>
        <p:spPr>
          <a:xfrm>
            <a:off x="4346937" y="4427643"/>
            <a:ext cx="4310926" cy="2789153"/>
          </a:xfrm>
          <a:prstGeom prst="rect">
            <a:avLst/>
          </a:prstGeom>
          <a:ln w="63500">
            <a:solidFill>
              <a:schemeClr val="accent3">
                <a:hueOff val="-499813"/>
                <a:satOff val="-5228"/>
                <a:lumOff val="24899"/>
              </a:schemeClr>
            </a:solidFill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92" name="Shape 292"/>
          <p:cNvSpPr/>
          <p:nvPr/>
        </p:nvSpPr>
        <p:spPr>
          <a:xfrm>
            <a:off x="-13556" y="7408166"/>
            <a:ext cx="5509026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2900">
                <a:solidFill>
                  <a:schemeClr val="accent4">
                    <a:hueOff val="102361"/>
                    <a:satOff val="14118"/>
                    <a:lumOff val="10675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You can then work out the path through the block that the light must have taken and join up your first two lines</a:t>
            </a:r>
          </a:p>
        </p:txBody>
      </p:sp>
      <p:sp>
        <p:nvSpPr>
          <p:cNvPr id="293" name="Shape 293"/>
          <p:cNvSpPr/>
          <p:nvPr/>
        </p:nvSpPr>
        <p:spPr>
          <a:xfrm flipH="1">
            <a:off x="5373062" y="3245478"/>
            <a:ext cx="1" cy="2537278"/>
          </a:xfrm>
          <a:prstGeom prst="line">
            <a:avLst/>
          </a:prstGeom>
          <a:ln w="38100">
            <a:solidFill>
              <a:schemeClr val="accent6">
                <a:hueOff val="-241736"/>
                <a:satOff val="29413"/>
                <a:lumOff val="20727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94" name="Shape 294"/>
          <p:cNvSpPr/>
          <p:nvPr/>
        </p:nvSpPr>
        <p:spPr>
          <a:xfrm>
            <a:off x="4028005" y="2902173"/>
            <a:ext cx="494879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chemeClr val="accent6">
                    <a:hueOff val="-241736"/>
                    <a:satOff val="29413"/>
                    <a:lumOff val="20727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normal</a:t>
            </a:r>
          </a:p>
        </p:txBody>
      </p:sp>
      <p:sp>
        <p:nvSpPr>
          <p:cNvPr id="295" name="Shape 295"/>
          <p:cNvSpPr/>
          <p:nvPr/>
        </p:nvSpPr>
        <p:spPr>
          <a:xfrm>
            <a:off x="2552480" y="1885227"/>
            <a:ext cx="1682515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2200">
                <a:solidFill>
                  <a:schemeClr val="accent2">
                    <a:satOff val="-13916"/>
                    <a:lumOff val="13989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incident ray</a:t>
            </a:r>
          </a:p>
        </p:txBody>
      </p:sp>
      <p:sp>
        <p:nvSpPr>
          <p:cNvPr id="296" name="Shape 296"/>
          <p:cNvSpPr/>
          <p:nvPr/>
        </p:nvSpPr>
        <p:spPr>
          <a:xfrm>
            <a:off x="5678885" y="6855552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>
                    <a:hueOff val="-136794"/>
                    <a:satOff val="-2150"/>
                    <a:lumOff val="15693"/>
                  </a:schemeClr>
                </a:solidFill>
              </a:defRPr>
            </a:lvl1pPr>
          </a:lstStyle>
          <a:p>
            <a:pPr/>
            <a:r>
              <a:t>x</a:t>
            </a:r>
          </a:p>
        </p:txBody>
      </p:sp>
      <p:sp>
        <p:nvSpPr>
          <p:cNvPr id="297" name="Shape 297"/>
          <p:cNvSpPr/>
          <p:nvPr/>
        </p:nvSpPr>
        <p:spPr>
          <a:xfrm>
            <a:off x="6167933" y="8429321"/>
            <a:ext cx="3429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>
                    <a:hueOff val="-136794"/>
                    <a:satOff val="-2150"/>
                    <a:lumOff val="15693"/>
                  </a:schemeClr>
                </a:solidFill>
              </a:defRPr>
            </a:lvl1pPr>
          </a:lstStyle>
          <a:p>
            <a:pPr/>
            <a:r>
              <a:t>x</a:t>
            </a:r>
          </a:p>
        </p:txBody>
      </p:sp>
      <p:sp>
        <p:nvSpPr>
          <p:cNvPr id="298" name="Shape 298"/>
          <p:cNvSpPr/>
          <p:nvPr/>
        </p:nvSpPr>
        <p:spPr>
          <a:xfrm>
            <a:off x="6359974" y="8781541"/>
            <a:ext cx="617086" cy="1819814"/>
          </a:xfrm>
          <a:prstGeom prst="line">
            <a:avLst/>
          </a:prstGeom>
          <a:ln w="38100">
            <a:solidFill>
              <a:schemeClr val="accent2">
                <a:satOff val="-13916"/>
                <a:lumOff val="13989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99" name="Shape 299"/>
          <p:cNvSpPr/>
          <p:nvPr/>
        </p:nvSpPr>
        <p:spPr>
          <a:xfrm>
            <a:off x="5817000" y="7204516"/>
            <a:ext cx="617086" cy="1819814"/>
          </a:xfrm>
          <a:prstGeom prst="line">
            <a:avLst/>
          </a:prstGeom>
          <a:ln w="38100">
            <a:solidFill>
              <a:schemeClr val="accent2">
                <a:satOff val="-13916"/>
                <a:lumOff val="13989"/>
              </a:schemeClr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300" name="Shape 300"/>
          <p:cNvSpPr/>
          <p:nvPr/>
        </p:nvSpPr>
        <p:spPr>
          <a:xfrm>
            <a:off x="5517723" y="5410521"/>
            <a:ext cx="269405" cy="1760375"/>
          </a:xfrm>
          <a:prstGeom prst="line">
            <a:avLst/>
          </a:prstGeom>
          <a:ln w="38100">
            <a:solidFill>
              <a:schemeClr val="accent4">
                <a:hueOff val="102361"/>
                <a:satOff val="14118"/>
                <a:lumOff val="1067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301" name="Shape 301"/>
          <p:cNvSpPr/>
          <p:nvPr/>
        </p:nvSpPr>
        <p:spPr>
          <a:xfrm>
            <a:off x="5374427" y="4472958"/>
            <a:ext cx="269405" cy="1760374"/>
          </a:xfrm>
          <a:prstGeom prst="line">
            <a:avLst/>
          </a:prstGeom>
          <a:ln w="38100">
            <a:solidFill>
              <a:schemeClr val="accent4">
                <a:hueOff val="102361"/>
                <a:satOff val="14118"/>
                <a:lumOff val="10675"/>
              </a:schemeClr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302" name="Shape 302"/>
          <p:cNvSpPr/>
          <p:nvPr/>
        </p:nvSpPr>
        <p:spPr>
          <a:xfrm flipH="1">
            <a:off x="5850335" y="5715834"/>
            <a:ext cx="1" cy="2537279"/>
          </a:xfrm>
          <a:prstGeom prst="line">
            <a:avLst/>
          </a:prstGeom>
          <a:ln w="38100">
            <a:solidFill>
              <a:schemeClr val="accent6">
                <a:hueOff val="-241736"/>
                <a:satOff val="29413"/>
                <a:lumOff val="20727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303" name="Shape 303"/>
          <p:cNvSpPr/>
          <p:nvPr/>
        </p:nvSpPr>
        <p:spPr>
          <a:xfrm>
            <a:off x="6939743" y="7852666"/>
            <a:ext cx="5509027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2900">
                <a:solidFill>
                  <a:schemeClr val="accent4">
                    <a:hueOff val="102361"/>
                    <a:satOff val="14118"/>
                    <a:lumOff val="10675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Then draw a normal where the line leaves the block.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type="title"/>
          </p:nvPr>
        </p:nvSpPr>
        <p:spPr>
          <a:xfrm>
            <a:off x="952500" y="-538933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4700"/>
            </a:lvl1pPr>
          </a:lstStyle>
          <a:p>
            <a:pPr/>
            <a:r>
              <a:t>Main - Law of Refraction</a:t>
            </a:r>
          </a:p>
        </p:txBody>
      </p:sp>
      <p:grpSp>
        <p:nvGrpSpPr>
          <p:cNvPr id="317" name="Group 317"/>
          <p:cNvGrpSpPr/>
          <p:nvPr/>
        </p:nvGrpSpPr>
        <p:grpSpPr>
          <a:xfrm>
            <a:off x="1677548" y="2101982"/>
            <a:ext cx="2840259" cy="5895181"/>
            <a:chOff x="0" y="0"/>
            <a:chExt cx="2840257" cy="5895179"/>
          </a:xfrm>
        </p:grpSpPr>
        <p:sp>
          <p:nvSpPr>
            <p:cNvPr id="306" name="Shape 306"/>
            <p:cNvSpPr/>
            <p:nvPr/>
          </p:nvSpPr>
          <p:spPr>
            <a:xfrm>
              <a:off x="252445" y="638595"/>
              <a:ext cx="406568" cy="1198987"/>
            </a:xfrm>
            <a:prstGeom prst="line">
              <a:avLst/>
            </a:prstGeom>
            <a:noFill/>
            <a:ln w="38100" cap="flat">
              <a:solidFill>
                <a:schemeClr val="accent2">
                  <a:satOff val="-13916"/>
                  <a:lumOff val="13989"/>
                </a:scheme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07" name="Shape 307"/>
            <p:cNvSpPr/>
            <p:nvPr/>
          </p:nvSpPr>
          <p:spPr>
            <a:xfrm>
              <a:off x="36041" y="0"/>
              <a:ext cx="406568" cy="1198986"/>
            </a:xfrm>
            <a:prstGeom prst="line">
              <a:avLst/>
            </a:prstGeom>
            <a:noFill/>
            <a:ln w="38100" cap="flat">
              <a:solidFill>
                <a:schemeClr val="accent2">
                  <a:satOff val="-13916"/>
                  <a:lumOff val="13989"/>
                </a:schemeClr>
              </a:solidFill>
              <a:prstDash val="solid"/>
              <a:miter lim="400000"/>
              <a:tailEnd type="arrow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08" name="Shape 308"/>
            <p:cNvSpPr/>
            <p:nvPr/>
          </p:nvSpPr>
          <p:spPr>
            <a:xfrm>
              <a:off x="0" y="1827623"/>
              <a:ext cx="2840258" cy="1837637"/>
            </a:xfrm>
            <a:prstGeom prst="rect">
              <a:avLst/>
            </a:prstGeom>
            <a:noFill/>
            <a:ln w="63500" cap="flat">
              <a:solidFill>
                <a:schemeClr val="accent3">
                  <a:hueOff val="-499813"/>
                  <a:satOff val="-5228"/>
                  <a:lumOff val="24899"/>
                </a:schemeClr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09" name="Shape 309"/>
            <p:cNvSpPr/>
            <p:nvPr/>
          </p:nvSpPr>
          <p:spPr>
            <a:xfrm flipH="1">
              <a:off x="676063" y="1048752"/>
              <a:ext cx="1" cy="1671689"/>
            </a:xfrm>
            <a:prstGeom prst="line">
              <a:avLst/>
            </a:prstGeom>
            <a:noFill/>
            <a:ln w="38100" cap="flat">
              <a:solidFill>
                <a:schemeClr val="accent6">
                  <a:hueOff val="-241736"/>
                  <a:satOff val="29413"/>
                  <a:lumOff val="20727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10" name="Shape 310"/>
            <p:cNvSpPr/>
            <p:nvPr/>
          </p:nvSpPr>
          <p:spPr>
            <a:xfrm>
              <a:off x="877555" y="3427253"/>
              <a:ext cx="225921" cy="4267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>
                  <a:solidFill>
                    <a:schemeClr val="accent1">
                      <a:hueOff val="-136794"/>
                      <a:satOff val="-2150"/>
                      <a:lumOff val="15693"/>
                    </a:schemeClr>
                  </a:solidFill>
                </a:defRPr>
              </a:lvl1pPr>
            </a:lstStyle>
            <a:p>
              <a:pPr/>
              <a:r>
                <a:t>x</a:t>
              </a:r>
            </a:p>
          </p:txBody>
        </p:sp>
        <p:sp>
          <p:nvSpPr>
            <p:cNvPr id="311" name="Shape 311"/>
            <p:cNvSpPr/>
            <p:nvPr/>
          </p:nvSpPr>
          <p:spPr>
            <a:xfrm>
              <a:off x="1199765" y="4464132"/>
              <a:ext cx="225921" cy="4267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>
                  <a:solidFill>
                    <a:schemeClr val="accent1">
                      <a:hueOff val="-136794"/>
                      <a:satOff val="-2150"/>
                      <a:lumOff val="15693"/>
                    </a:schemeClr>
                  </a:solidFill>
                </a:defRPr>
              </a:lvl1pPr>
            </a:lstStyle>
            <a:p>
              <a:pPr/>
              <a:r>
                <a:t>x</a:t>
              </a:r>
            </a:p>
          </p:txBody>
        </p:sp>
        <p:sp>
          <p:nvSpPr>
            <p:cNvPr id="312" name="Shape 312"/>
            <p:cNvSpPr/>
            <p:nvPr/>
          </p:nvSpPr>
          <p:spPr>
            <a:xfrm>
              <a:off x="1326291" y="4696193"/>
              <a:ext cx="406568" cy="1198987"/>
            </a:xfrm>
            <a:prstGeom prst="line">
              <a:avLst/>
            </a:prstGeom>
            <a:noFill/>
            <a:ln w="38100" cap="flat">
              <a:solidFill>
                <a:schemeClr val="accent2">
                  <a:satOff val="-13916"/>
                  <a:lumOff val="13989"/>
                </a:scheme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13" name="Shape 313"/>
            <p:cNvSpPr/>
            <p:nvPr/>
          </p:nvSpPr>
          <p:spPr>
            <a:xfrm>
              <a:off x="968552" y="3657168"/>
              <a:ext cx="406568" cy="1198987"/>
            </a:xfrm>
            <a:prstGeom prst="line">
              <a:avLst/>
            </a:prstGeom>
            <a:noFill/>
            <a:ln w="38100" cap="flat">
              <a:solidFill>
                <a:schemeClr val="accent2">
                  <a:satOff val="-13916"/>
                  <a:lumOff val="13989"/>
                </a:schemeClr>
              </a:solidFill>
              <a:prstDash val="solid"/>
              <a:miter lim="400000"/>
              <a:tailEnd type="arrow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14" name="Shape 314"/>
            <p:cNvSpPr/>
            <p:nvPr/>
          </p:nvSpPr>
          <p:spPr>
            <a:xfrm>
              <a:off x="771373" y="2475193"/>
              <a:ext cx="177498" cy="1159825"/>
            </a:xfrm>
            <a:prstGeom prst="line">
              <a:avLst/>
            </a:prstGeom>
            <a:noFill/>
            <a:ln w="38100" cap="flat">
              <a:solidFill>
                <a:schemeClr val="accent4">
                  <a:hueOff val="102361"/>
                  <a:satOff val="14118"/>
                  <a:lumOff val="10675"/>
                </a:scheme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15" name="Shape 315"/>
            <p:cNvSpPr/>
            <p:nvPr/>
          </p:nvSpPr>
          <p:spPr>
            <a:xfrm>
              <a:off x="676962" y="1857478"/>
              <a:ext cx="177498" cy="1159825"/>
            </a:xfrm>
            <a:prstGeom prst="line">
              <a:avLst/>
            </a:prstGeom>
            <a:noFill/>
            <a:ln w="38100" cap="flat">
              <a:solidFill>
                <a:schemeClr val="accent4">
                  <a:hueOff val="102361"/>
                  <a:satOff val="14118"/>
                  <a:lumOff val="10675"/>
                </a:schemeClr>
              </a:solidFill>
              <a:prstDash val="solid"/>
              <a:miter lim="400000"/>
              <a:tailEnd type="arrow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16" name="Shape 316"/>
            <p:cNvSpPr/>
            <p:nvPr/>
          </p:nvSpPr>
          <p:spPr>
            <a:xfrm flipH="1">
              <a:off x="990515" y="2676349"/>
              <a:ext cx="1" cy="1671689"/>
            </a:xfrm>
            <a:prstGeom prst="line">
              <a:avLst/>
            </a:prstGeom>
            <a:noFill/>
            <a:ln w="38100" cap="flat">
              <a:solidFill>
                <a:schemeClr val="accent6">
                  <a:hueOff val="-241736"/>
                  <a:satOff val="29413"/>
                  <a:lumOff val="20727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</p:grpSp>
      <p:sp>
        <p:nvSpPr>
          <p:cNvPr id="318" name="Shape 318"/>
          <p:cNvSpPr/>
          <p:nvPr/>
        </p:nvSpPr>
        <p:spPr>
          <a:xfrm>
            <a:off x="5061443" y="1732773"/>
            <a:ext cx="737138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We can predict which way light will refract.</a:t>
            </a:r>
          </a:p>
        </p:txBody>
      </p:sp>
      <p:sp>
        <p:nvSpPr>
          <p:cNvPr id="319" name="Shape 319"/>
          <p:cNvSpPr/>
          <p:nvPr/>
        </p:nvSpPr>
        <p:spPr>
          <a:xfrm>
            <a:off x="5061443" y="3505583"/>
            <a:ext cx="7371384" cy="3924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When light moves from a less dense medium to a more dense medium it bends towards the normal. Like here</a:t>
            </a:r>
          </a:p>
          <a:p>
            <a:pPr/>
          </a:p>
          <a:p>
            <a:pPr/>
            <a:r>
              <a:t>This happens because the air is less dense than the glass.</a:t>
            </a:r>
          </a:p>
        </p:txBody>
      </p:sp>
      <p:sp>
        <p:nvSpPr>
          <p:cNvPr id="320" name="Shape 320"/>
          <p:cNvSpPr/>
          <p:nvPr/>
        </p:nvSpPr>
        <p:spPr>
          <a:xfrm flipH="1" flipV="1">
            <a:off x="2759764" y="4231942"/>
            <a:ext cx="3107637" cy="1279858"/>
          </a:xfrm>
          <a:prstGeom prst="line">
            <a:avLst/>
          </a:prstGeom>
          <a:ln w="635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321" name="Shape 321"/>
          <p:cNvSpPr/>
          <p:nvPr/>
        </p:nvSpPr>
        <p:spPr>
          <a:xfrm>
            <a:off x="2877555" y="2882034"/>
            <a:ext cx="8513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AIR</a:t>
            </a:r>
          </a:p>
        </p:txBody>
      </p:sp>
      <p:sp>
        <p:nvSpPr>
          <p:cNvPr id="322" name="Shape 322"/>
          <p:cNvSpPr/>
          <p:nvPr/>
        </p:nvSpPr>
        <p:spPr>
          <a:xfrm>
            <a:off x="2677035" y="4944851"/>
            <a:ext cx="158785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GLASS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/>
          <p:nvPr>
            <p:ph type="title"/>
          </p:nvPr>
        </p:nvSpPr>
        <p:spPr>
          <a:xfrm>
            <a:off x="952500" y="-538933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4700"/>
            </a:lvl1pPr>
          </a:lstStyle>
          <a:p>
            <a:pPr/>
            <a:r>
              <a:t>Main - Law of Refraction</a:t>
            </a:r>
          </a:p>
        </p:txBody>
      </p:sp>
      <p:grpSp>
        <p:nvGrpSpPr>
          <p:cNvPr id="336" name="Group 336"/>
          <p:cNvGrpSpPr/>
          <p:nvPr/>
        </p:nvGrpSpPr>
        <p:grpSpPr>
          <a:xfrm>
            <a:off x="1677548" y="2101982"/>
            <a:ext cx="2840259" cy="5895181"/>
            <a:chOff x="0" y="0"/>
            <a:chExt cx="2840257" cy="5895179"/>
          </a:xfrm>
        </p:grpSpPr>
        <p:sp>
          <p:nvSpPr>
            <p:cNvPr id="325" name="Shape 325"/>
            <p:cNvSpPr/>
            <p:nvPr/>
          </p:nvSpPr>
          <p:spPr>
            <a:xfrm>
              <a:off x="252445" y="638595"/>
              <a:ext cx="406568" cy="1198987"/>
            </a:xfrm>
            <a:prstGeom prst="line">
              <a:avLst/>
            </a:prstGeom>
            <a:noFill/>
            <a:ln w="38100" cap="flat">
              <a:solidFill>
                <a:schemeClr val="accent2">
                  <a:satOff val="-13916"/>
                  <a:lumOff val="13989"/>
                </a:scheme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26" name="Shape 326"/>
            <p:cNvSpPr/>
            <p:nvPr/>
          </p:nvSpPr>
          <p:spPr>
            <a:xfrm>
              <a:off x="36041" y="0"/>
              <a:ext cx="406568" cy="1198986"/>
            </a:xfrm>
            <a:prstGeom prst="line">
              <a:avLst/>
            </a:prstGeom>
            <a:noFill/>
            <a:ln w="38100" cap="flat">
              <a:solidFill>
                <a:schemeClr val="accent2">
                  <a:satOff val="-13916"/>
                  <a:lumOff val="13989"/>
                </a:schemeClr>
              </a:solidFill>
              <a:prstDash val="solid"/>
              <a:miter lim="400000"/>
              <a:tailEnd type="arrow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27" name="Shape 327"/>
            <p:cNvSpPr/>
            <p:nvPr/>
          </p:nvSpPr>
          <p:spPr>
            <a:xfrm>
              <a:off x="0" y="1827623"/>
              <a:ext cx="2840258" cy="1837637"/>
            </a:xfrm>
            <a:prstGeom prst="rect">
              <a:avLst/>
            </a:prstGeom>
            <a:noFill/>
            <a:ln w="63500" cap="flat">
              <a:solidFill>
                <a:schemeClr val="accent3">
                  <a:hueOff val="-499813"/>
                  <a:satOff val="-5228"/>
                  <a:lumOff val="24899"/>
                </a:schemeClr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28" name="Shape 328"/>
            <p:cNvSpPr/>
            <p:nvPr/>
          </p:nvSpPr>
          <p:spPr>
            <a:xfrm flipH="1">
              <a:off x="676063" y="1048752"/>
              <a:ext cx="1" cy="1671689"/>
            </a:xfrm>
            <a:prstGeom prst="line">
              <a:avLst/>
            </a:prstGeom>
            <a:noFill/>
            <a:ln w="38100" cap="flat">
              <a:solidFill>
                <a:schemeClr val="accent6">
                  <a:hueOff val="-241736"/>
                  <a:satOff val="29413"/>
                  <a:lumOff val="20727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29" name="Shape 329"/>
            <p:cNvSpPr/>
            <p:nvPr/>
          </p:nvSpPr>
          <p:spPr>
            <a:xfrm>
              <a:off x="877555" y="3427253"/>
              <a:ext cx="225921" cy="4267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>
                  <a:solidFill>
                    <a:schemeClr val="accent1">
                      <a:hueOff val="-136794"/>
                      <a:satOff val="-2150"/>
                      <a:lumOff val="15693"/>
                    </a:schemeClr>
                  </a:solidFill>
                </a:defRPr>
              </a:lvl1pPr>
            </a:lstStyle>
            <a:p>
              <a:pPr/>
              <a:r>
                <a:t>x</a:t>
              </a:r>
            </a:p>
          </p:txBody>
        </p:sp>
        <p:sp>
          <p:nvSpPr>
            <p:cNvPr id="330" name="Shape 330"/>
            <p:cNvSpPr/>
            <p:nvPr/>
          </p:nvSpPr>
          <p:spPr>
            <a:xfrm>
              <a:off x="1199765" y="4464132"/>
              <a:ext cx="225921" cy="4267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>
                  <a:solidFill>
                    <a:schemeClr val="accent1">
                      <a:hueOff val="-136794"/>
                      <a:satOff val="-2150"/>
                      <a:lumOff val="15693"/>
                    </a:schemeClr>
                  </a:solidFill>
                </a:defRPr>
              </a:lvl1pPr>
            </a:lstStyle>
            <a:p>
              <a:pPr/>
              <a:r>
                <a:t>x</a:t>
              </a:r>
            </a:p>
          </p:txBody>
        </p:sp>
        <p:sp>
          <p:nvSpPr>
            <p:cNvPr id="331" name="Shape 331"/>
            <p:cNvSpPr/>
            <p:nvPr/>
          </p:nvSpPr>
          <p:spPr>
            <a:xfrm>
              <a:off x="1326291" y="4696193"/>
              <a:ext cx="406568" cy="1198987"/>
            </a:xfrm>
            <a:prstGeom prst="line">
              <a:avLst/>
            </a:prstGeom>
            <a:noFill/>
            <a:ln w="38100" cap="flat">
              <a:solidFill>
                <a:schemeClr val="accent2">
                  <a:satOff val="-13916"/>
                  <a:lumOff val="13989"/>
                </a:scheme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32" name="Shape 332"/>
            <p:cNvSpPr/>
            <p:nvPr/>
          </p:nvSpPr>
          <p:spPr>
            <a:xfrm>
              <a:off x="968552" y="3657168"/>
              <a:ext cx="406568" cy="1198987"/>
            </a:xfrm>
            <a:prstGeom prst="line">
              <a:avLst/>
            </a:prstGeom>
            <a:noFill/>
            <a:ln w="38100" cap="flat">
              <a:solidFill>
                <a:schemeClr val="accent2">
                  <a:satOff val="-13916"/>
                  <a:lumOff val="13989"/>
                </a:schemeClr>
              </a:solidFill>
              <a:prstDash val="solid"/>
              <a:miter lim="400000"/>
              <a:tailEnd type="arrow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33" name="Shape 333"/>
            <p:cNvSpPr/>
            <p:nvPr/>
          </p:nvSpPr>
          <p:spPr>
            <a:xfrm>
              <a:off x="771373" y="2475193"/>
              <a:ext cx="177498" cy="1159825"/>
            </a:xfrm>
            <a:prstGeom prst="line">
              <a:avLst/>
            </a:prstGeom>
            <a:noFill/>
            <a:ln w="38100" cap="flat">
              <a:solidFill>
                <a:schemeClr val="accent4">
                  <a:hueOff val="102361"/>
                  <a:satOff val="14118"/>
                  <a:lumOff val="10675"/>
                </a:scheme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34" name="Shape 334"/>
            <p:cNvSpPr/>
            <p:nvPr/>
          </p:nvSpPr>
          <p:spPr>
            <a:xfrm>
              <a:off x="676962" y="1857478"/>
              <a:ext cx="177498" cy="1159825"/>
            </a:xfrm>
            <a:prstGeom prst="line">
              <a:avLst/>
            </a:prstGeom>
            <a:noFill/>
            <a:ln w="38100" cap="flat">
              <a:solidFill>
                <a:schemeClr val="accent4">
                  <a:hueOff val="102361"/>
                  <a:satOff val="14118"/>
                  <a:lumOff val="10675"/>
                </a:schemeClr>
              </a:solidFill>
              <a:prstDash val="solid"/>
              <a:miter lim="400000"/>
              <a:tailEnd type="arrow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35" name="Shape 335"/>
            <p:cNvSpPr/>
            <p:nvPr/>
          </p:nvSpPr>
          <p:spPr>
            <a:xfrm flipH="1">
              <a:off x="990515" y="2676349"/>
              <a:ext cx="1" cy="1671689"/>
            </a:xfrm>
            <a:prstGeom prst="line">
              <a:avLst/>
            </a:prstGeom>
            <a:noFill/>
            <a:ln w="38100" cap="flat">
              <a:solidFill>
                <a:schemeClr val="accent6">
                  <a:hueOff val="-241736"/>
                  <a:satOff val="29413"/>
                  <a:lumOff val="20727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</p:grpSp>
      <p:sp>
        <p:nvSpPr>
          <p:cNvPr id="337" name="Shape 337"/>
          <p:cNvSpPr/>
          <p:nvPr/>
        </p:nvSpPr>
        <p:spPr>
          <a:xfrm>
            <a:off x="5061443" y="1732773"/>
            <a:ext cx="737138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We can predict which way light will refract.</a:t>
            </a:r>
          </a:p>
        </p:txBody>
      </p:sp>
      <p:sp>
        <p:nvSpPr>
          <p:cNvPr id="338" name="Shape 338"/>
          <p:cNvSpPr/>
          <p:nvPr/>
        </p:nvSpPr>
        <p:spPr>
          <a:xfrm>
            <a:off x="5061443" y="3505583"/>
            <a:ext cx="7371384" cy="3924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When light moves from a MORE dense medium to a LESS dense medium it bends away from the normal. Like here</a:t>
            </a:r>
          </a:p>
          <a:p>
            <a:pPr/>
          </a:p>
          <a:p>
            <a:pPr/>
            <a:r>
              <a:t>This happens because the air is less dense than the glass.</a:t>
            </a:r>
          </a:p>
        </p:txBody>
      </p:sp>
      <p:sp>
        <p:nvSpPr>
          <p:cNvPr id="339" name="Shape 339"/>
          <p:cNvSpPr/>
          <p:nvPr/>
        </p:nvSpPr>
        <p:spPr>
          <a:xfrm flipH="1">
            <a:off x="2858147" y="5511799"/>
            <a:ext cx="3009254" cy="526273"/>
          </a:xfrm>
          <a:prstGeom prst="line">
            <a:avLst/>
          </a:prstGeom>
          <a:ln w="635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340" name="Shape 340"/>
          <p:cNvSpPr/>
          <p:nvPr/>
        </p:nvSpPr>
        <p:spPr>
          <a:xfrm>
            <a:off x="3045309" y="6060849"/>
            <a:ext cx="8513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AIR</a:t>
            </a:r>
          </a:p>
        </p:txBody>
      </p:sp>
      <p:sp>
        <p:nvSpPr>
          <p:cNvPr id="341" name="Shape 341"/>
          <p:cNvSpPr/>
          <p:nvPr/>
        </p:nvSpPr>
        <p:spPr>
          <a:xfrm>
            <a:off x="2677035" y="4944851"/>
            <a:ext cx="158785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GLASS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/>
          <p:nvPr>
            <p:ph type="title"/>
          </p:nvPr>
        </p:nvSpPr>
        <p:spPr>
          <a:xfrm>
            <a:off x="952500" y="-538933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4700"/>
            </a:lvl1pPr>
          </a:lstStyle>
          <a:p>
            <a:pPr/>
            <a:r>
              <a:t>Main - Law of Refraction</a:t>
            </a:r>
          </a:p>
        </p:txBody>
      </p:sp>
      <p:grpSp>
        <p:nvGrpSpPr>
          <p:cNvPr id="354" name="Group 354"/>
          <p:cNvGrpSpPr/>
          <p:nvPr/>
        </p:nvGrpSpPr>
        <p:grpSpPr>
          <a:xfrm>
            <a:off x="728189" y="-1391076"/>
            <a:ext cx="9206416" cy="19169775"/>
            <a:chOff x="0" y="-61131"/>
            <a:chExt cx="9206414" cy="19169773"/>
          </a:xfrm>
        </p:grpSpPr>
        <p:sp>
          <p:nvSpPr>
            <p:cNvPr id="344" name="Shape 344"/>
            <p:cNvSpPr/>
            <p:nvPr/>
          </p:nvSpPr>
          <p:spPr>
            <a:xfrm>
              <a:off x="879409" y="2131076"/>
              <a:ext cx="1317848" cy="3886395"/>
            </a:xfrm>
            <a:prstGeom prst="line">
              <a:avLst/>
            </a:prstGeom>
            <a:noFill/>
            <a:ln w="38100" cap="flat">
              <a:solidFill>
                <a:schemeClr val="accent2">
                  <a:satOff val="-13916"/>
                  <a:lumOff val="13989"/>
                </a:scheme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45" name="Shape 345"/>
            <p:cNvSpPr/>
            <p:nvPr/>
          </p:nvSpPr>
          <p:spPr>
            <a:xfrm>
              <a:off x="137201" y="-61132"/>
              <a:ext cx="1317848" cy="3886396"/>
            </a:xfrm>
            <a:prstGeom prst="line">
              <a:avLst/>
            </a:prstGeom>
            <a:noFill/>
            <a:ln w="38100" cap="flat">
              <a:solidFill>
                <a:schemeClr val="accent2">
                  <a:satOff val="-13916"/>
                  <a:lumOff val="13989"/>
                </a:schemeClr>
              </a:solidFill>
              <a:prstDash val="solid"/>
              <a:miter lim="400000"/>
              <a:tailEnd type="arrow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46" name="Shape 346"/>
            <p:cNvSpPr/>
            <p:nvPr/>
          </p:nvSpPr>
          <p:spPr>
            <a:xfrm>
              <a:off x="0" y="5924060"/>
              <a:ext cx="9206415" cy="5956516"/>
            </a:xfrm>
            <a:prstGeom prst="rect">
              <a:avLst/>
            </a:prstGeom>
            <a:noFill/>
            <a:ln w="63500" cap="flat">
              <a:solidFill>
                <a:schemeClr val="accent3">
                  <a:hueOff val="-499813"/>
                  <a:satOff val="-5228"/>
                  <a:lumOff val="24899"/>
                </a:schemeClr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47" name="Shape 347"/>
            <p:cNvSpPr/>
            <p:nvPr/>
          </p:nvSpPr>
          <p:spPr>
            <a:xfrm flipH="1">
              <a:off x="2191391" y="3399427"/>
              <a:ext cx="1" cy="5418614"/>
            </a:xfrm>
            <a:prstGeom prst="line">
              <a:avLst/>
            </a:prstGeom>
            <a:noFill/>
            <a:ln w="38100" cap="flat">
              <a:solidFill>
                <a:schemeClr val="accent6">
                  <a:hueOff val="-241736"/>
                  <a:satOff val="29413"/>
                  <a:lumOff val="20727"/>
                </a:scheme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48" name="Shape 348"/>
            <p:cNvSpPr/>
            <p:nvPr/>
          </p:nvSpPr>
          <p:spPr>
            <a:xfrm>
              <a:off x="2844508" y="11109105"/>
              <a:ext cx="732299" cy="1383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>
                  <a:solidFill>
                    <a:schemeClr val="accent1">
                      <a:hueOff val="-136794"/>
                      <a:satOff val="-2150"/>
                      <a:lumOff val="15693"/>
                    </a:schemeClr>
                  </a:solidFill>
                </a:defRPr>
              </a:lvl1pPr>
            </a:lstStyle>
            <a:p>
              <a:pPr/>
              <a:r>
                <a:t>x</a:t>
              </a:r>
            </a:p>
          </p:txBody>
        </p:sp>
        <p:sp>
          <p:nvSpPr>
            <p:cNvPr id="349" name="Shape 349"/>
            <p:cNvSpPr/>
            <p:nvPr/>
          </p:nvSpPr>
          <p:spPr>
            <a:xfrm>
              <a:off x="3888920" y="14470045"/>
              <a:ext cx="732299" cy="1383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>
                  <a:solidFill>
                    <a:schemeClr val="accent1">
                      <a:hueOff val="-136794"/>
                      <a:satOff val="-2150"/>
                      <a:lumOff val="15693"/>
                    </a:schemeClr>
                  </a:solidFill>
                </a:defRPr>
              </a:lvl1pPr>
            </a:lstStyle>
            <a:p>
              <a:pPr/>
              <a:r>
                <a:t>x</a:t>
              </a:r>
            </a:p>
          </p:txBody>
        </p:sp>
        <p:sp>
          <p:nvSpPr>
            <p:cNvPr id="350" name="Shape 350"/>
            <p:cNvSpPr/>
            <p:nvPr/>
          </p:nvSpPr>
          <p:spPr>
            <a:xfrm>
              <a:off x="4299042" y="15222248"/>
              <a:ext cx="1317848" cy="3886395"/>
            </a:xfrm>
            <a:prstGeom prst="line">
              <a:avLst/>
            </a:prstGeom>
            <a:noFill/>
            <a:ln w="38100" cap="flat">
              <a:solidFill>
                <a:schemeClr val="accent2">
                  <a:satOff val="-13916"/>
                  <a:lumOff val="13989"/>
                </a:scheme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51" name="Shape 351"/>
            <p:cNvSpPr/>
            <p:nvPr/>
          </p:nvSpPr>
          <p:spPr>
            <a:xfrm>
              <a:off x="3139467" y="11854351"/>
              <a:ext cx="1317848" cy="3886395"/>
            </a:xfrm>
            <a:prstGeom prst="line">
              <a:avLst/>
            </a:prstGeom>
            <a:noFill/>
            <a:ln w="38100" cap="flat">
              <a:solidFill>
                <a:schemeClr val="accent2">
                  <a:satOff val="-13916"/>
                  <a:lumOff val="13989"/>
                </a:schemeClr>
              </a:solidFill>
              <a:prstDash val="solid"/>
              <a:miter lim="400000"/>
              <a:tailEnd type="arrow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52" name="Shape 352"/>
            <p:cNvSpPr/>
            <p:nvPr/>
          </p:nvSpPr>
          <p:spPr>
            <a:xfrm>
              <a:off x="2500331" y="8023096"/>
              <a:ext cx="575341" cy="3759455"/>
            </a:xfrm>
            <a:prstGeom prst="line">
              <a:avLst/>
            </a:prstGeom>
            <a:noFill/>
            <a:ln w="38100" cap="flat">
              <a:solidFill>
                <a:schemeClr val="accent4">
                  <a:hueOff val="102361"/>
                  <a:satOff val="14118"/>
                  <a:lumOff val="10675"/>
                </a:scheme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353" name="Shape 353"/>
            <p:cNvSpPr/>
            <p:nvPr/>
          </p:nvSpPr>
          <p:spPr>
            <a:xfrm>
              <a:off x="2194307" y="6020833"/>
              <a:ext cx="575340" cy="3759456"/>
            </a:xfrm>
            <a:prstGeom prst="line">
              <a:avLst/>
            </a:prstGeom>
            <a:noFill/>
            <a:ln w="38100" cap="flat">
              <a:solidFill>
                <a:schemeClr val="accent4">
                  <a:hueOff val="102361"/>
                  <a:satOff val="14118"/>
                  <a:lumOff val="10675"/>
                </a:schemeClr>
              </a:solidFill>
              <a:prstDash val="solid"/>
              <a:miter lim="400000"/>
              <a:tailEnd type="arrow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600"/>
              </a:pPr>
            </a:p>
          </p:txBody>
        </p:sp>
      </p:grpSp>
      <p:sp>
        <p:nvSpPr>
          <p:cNvPr id="355" name="Shape 355"/>
          <p:cNvSpPr/>
          <p:nvPr/>
        </p:nvSpPr>
        <p:spPr>
          <a:xfrm>
            <a:off x="5041066" y="2588618"/>
            <a:ext cx="7371384" cy="39243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Here the red line represents where the light would go if the glass wasn’t there.</a:t>
            </a:r>
          </a:p>
          <a:p>
            <a:pPr/>
            <a:r>
              <a:t>Refraction means the ray bends towards the normal in the block so the orange ray is closer to the normal than the red.</a:t>
            </a:r>
          </a:p>
        </p:txBody>
      </p:sp>
      <p:sp>
        <p:nvSpPr>
          <p:cNvPr id="356" name="Shape 356"/>
          <p:cNvSpPr/>
          <p:nvPr/>
        </p:nvSpPr>
        <p:spPr>
          <a:xfrm>
            <a:off x="1129870" y="3697115"/>
            <a:ext cx="8513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AIR</a:t>
            </a:r>
          </a:p>
        </p:txBody>
      </p:sp>
      <p:sp>
        <p:nvSpPr>
          <p:cNvPr id="357" name="Shape 357"/>
          <p:cNvSpPr/>
          <p:nvPr/>
        </p:nvSpPr>
        <p:spPr>
          <a:xfrm>
            <a:off x="761595" y="4741081"/>
            <a:ext cx="158785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GLASS</a:t>
            </a:r>
          </a:p>
        </p:txBody>
      </p:sp>
      <p:sp>
        <p:nvSpPr>
          <p:cNvPr id="358" name="Shape 358"/>
          <p:cNvSpPr/>
          <p:nvPr/>
        </p:nvSpPr>
        <p:spPr>
          <a:xfrm>
            <a:off x="2916465" y="4616371"/>
            <a:ext cx="1317848" cy="3886395"/>
          </a:xfrm>
          <a:prstGeom prst="line">
            <a:avLst/>
          </a:prstGeom>
          <a:ln w="38100">
            <a:solidFill>
              <a:schemeClr val="accent5">
                <a:hueOff val="101205"/>
                <a:satOff val="-13598"/>
                <a:lumOff val="2387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/>
            <a:r>
              <a:t>Plenary</a:t>
            </a:r>
          </a:p>
        </p:txBody>
      </p:sp>
      <p:pic>
        <p:nvPicPr>
          <p:cNvPr id="361" name="Bent Ruler Refraction2.jpg"/>
          <p:cNvPicPr>
            <a:picLocks noChangeAspect="1"/>
          </p:cNvPicPr>
          <p:nvPr/>
        </p:nvPicPr>
        <p:blipFill>
          <a:blip r:embed="rId2">
            <a:extLst/>
          </a:blip>
          <a:srcRect l="36666" t="10000" r="19999" b="19735"/>
          <a:stretch>
            <a:fillRect/>
          </a:stretch>
        </p:blipFill>
        <p:spPr>
          <a:xfrm>
            <a:off x="8262273" y="2768599"/>
            <a:ext cx="3467101" cy="4216401"/>
          </a:xfrm>
          <a:prstGeom prst="rect">
            <a:avLst/>
          </a:prstGeom>
          <a:ln w="12700">
            <a:miter lim="400000"/>
          </a:ln>
        </p:spPr>
      </p:pic>
      <p:sp>
        <p:nvSpPr>
          <p:cNvPr id="362" name="Shape 362"/>
          <p:cNvSpPr/>
          <p:nvPr/>
        </p:nvSpPr>
        <p:spPr>
          <a:xfrm>
            <a:off x="670898" y="2095499"/>
            <a:ext cx="7141168" cy="556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Many visual effects are caused by refraction.</a:t>
            </a:r>
          </a:p>
          <a:p>
            <a:pPr/>
            <a:r>
              <a:t>This ruler appears bent because the light from one end of the ruler has been diffracted, but light from the other end has travelled in a straight line.  </a:t>
            </a:r>
          </a:p>
          <a:p>
            <a:pPr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Would the ruler appear more or less bent if the water was replaced with glass?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/>
            <a:r>
              <a:t>Plenary</a:t>
            </a:r>
          </a:p>
        </p:txBody>
      </p:sp>
      <p:pic>
        <p:nvPicPr>
          <p:cNvPr id="365" name="Bent Ruler Refraction2.jpg"/>
          <p:cNvPicPr>
            <a:picLocks noChangeAspect="1"/>
          </p:cNvPicPr>
          <p:nvPr/>
        </p:nvPicPr>
        <p:blipFill>
          <a:blip r:embed="rId2">
            <a:extLst/>
          </a:blip>
          <a:srcRect l="36666" t="10000" r="19999" b="19735"/>
          <a:stretch>
            <a:fillRect/>
          </a:stretch>
        </p:blipFill>
        <p:spPr>
          <a:xfrm>
            <a:off x="8262273" y="2768599"/>
            <a:ext cx="3467101" cy="4216401"/>
          </a:xfrm>
          <a:prstGeom prst="rect">
            <a:avLst/>
          </a:prstGeom>
          <a:ln w="12700">
            <a:miter lim="400000"/>
          </a:ln>
        </p:spPr>
      </p:pic>
      <p:sp>
        <p:nvSpPr>
          <p:cNvPr id="366" name="Shape 366"/>
          <p:cNvSpPr/>
          <p:nvPr/>
        </p:nvSpPr>
        <p:spPr>
          <a:xfrm>
            <a:off x="670898" y="2095499"/>
            <a:ext cx="7141168" cy="556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Many visual effects are caused by refraction.</a:t>
            </a:r>
          </a:p>
          <a:p>
            <a:pPr/>
            <a:r>
              <a:t>This ruler appears bent because the light from one end of the ruler has been diffracted, but light from the other end has travelled in a straight line.  </a:t>
            </a:r>
          </a:p>
          <a:p>
            <a:pPr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Would the ruler appear more or less bent if the water was replaced with glass?</a:t>
            </a:r>
          </a:p>
        </p:txBody>
      </p:sp>
      <p:sp>
        <p:nvSpPr>
          <p:cNvPr id="367" name="Shape 367"/>
          <p:cNvSpPr/>
          <p:nvPr/>
        </p:nvSpPr>
        <p:spPr>
          <a:xfrm>
            <a:off x="1235308" y="8409659"/>
            <a:ext cx="11709221" cy="619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914400">
              <a:spcBef>
                <a:spcPts val="1400"/>
              </a:spcBef>
              <a:defRPr b="1" sz="3700">
                <a:solidFill>
                  <a:schemeClr val="accent4">
                    <a:hueOff val="102361"/>
                    <a:satOff val="14118"/>
                    <a:lumOff val="10675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More bent, because glass is more dense than water.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/>
            <a:r>
              <a:t>Extension Questions</a:t>
            </a:r>
          </a:p>
        </p:txBody>
      </p:sp>
      <p:grpSp>
        <p:nvGrpSpPr>
          <p:cNvPr id="373" name="Group 373"/>
          <p:cNvGrpSpPr/>
          <p:nvPr/>
        </p:nvGrpSpPr>
        <p:grpSpPr>
          <a:xfrm>
            <a:off x="4815979" y="2246176"/>
            <a:ext cx="8150171" cy="6759848"/>
            <a:chOff x="0" y="0"/>
            <a:chExt cx="8150170" cy="6759847"/>
          </a:xfrm>
        </p:grpSpPr>
        <p:pic>
          <p:nvPicPr>
            <p:cNvPr id="370" name="bird and fish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7478980" cy="67598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71" name="Shape 371"/>
            <p:cNvSpPr/>
            <p:nvPr/>
          </p:nvSpPr>
          <p:spPr>
            <a:xfrm>
              <a:off x="6280425" y="3935527"/>
              <a:ext cx="1869746" cy="6386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l" defTabSz="914400">
                <a:spcBef>
                  <a:spcPts val="1200"/>
                </a:spcBef>
                <a:defRPr sz="17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image</a:t>
              </a:r>
            </a:p>
          </p:txBody>
        </p:sp>
        <p:sp>
          <p:nvSpPr>
            <p:cNvPr id="372" name="Shape 372"/>
            <p:cNvSpPr/>
            <p:nvPr/>
          </p:nvSpPr>
          <p:spPr>
            <a:xfrm>
              <a:off x="3883316" y="6040715"/>
              <a:ext cx="3595664" cy="7082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r" defTabSz="914400">
                <a:spcBef>
                  <a:spcPts val="1200"/>
                </a:spcBef>
                <a:defRPr sz="2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actual location</a:t>
              </a:r>
            </a:p>
          </p:txBody>
        </p:sp>
      </p:grpSp>
      <p:sp>
        <p:nvSpPr>
          <p:cNvPr id="374" name="Shape 374"/>
          <p:cNvSpPr/>
          <p:nvPr/>
        </p:nvSpPr>
        <p:spPr>
          <a:xfrm>
            <a:off x="110680" y="2181285"/>
            <a:ext cx="4657310" cy="337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Fishing animals have to be aware of refraction because the image of the fish is not actually where the fish is.</a:t>
            </a:r>
          </a:p>
        </p:txBody>
      </p:sp>
      <p:sp>
        <p:nvSpPr>
          <p:cNvPr id="375" name="Shape 375"/>
          <p:cNvSpPr/>
          <p:nvPr/>
        </p:nvSpPr>
        <p:spPr>
          <a:xfrm>
            <a:off x="110680" y="5936050"/>
            <a:ext cx="4657310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Add rays to this diagram to show how the image of the fish appears above the real fish.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/>
            <a:r>
              <a:t>Extension Questions</a:t>
            </a:r>
          </a:p>
        </p:txBody>
      </p:sp>
      <p:grpSp>
        <p:nvGrpSpPr>
          <p:cNvPr id="388" name="Group 388"/>
          <p:cNvGrpSpPr/>
          <p:nvPr/>
        </p:nvGrpSpPr>
        <p:grpSpPr>
          <a:xfrm>
            <a:off x="4815979" y="2246176"/>
            <a:ext cx="8150171" cy="6759848"/>
            <a:chOff x="0" y="0"/>
            <a:chExt cx="8150170" cy="6759847"/>
          </a:xfrm>
        </p:grpSpPr>
        <p:pic>
          <p:nvPicPr>
            <p:cNvPr id="378" name="bird and fish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7478980" cy="67598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81" name="Group 381"/>
            <p:cNvGrpSpPr/>
            <p:nvPr/>
          </p:nvGrpSpPr>
          <p:grpSpPr>
            <a:xfrm>
              <a:off x="5045914" y="3643605"/>
              <a:ext cx="1138628" cy="1965631"/>
              <a:chOff x="0" y="0"/>
              <a:chExt cx="1138626" cy="1965629"/>
            </a:xfrm>
          </p:grpSpPr>
          <p:sp>
            <p:nvSpPr>
              <p:cNvPr id="379" name="Shape 379"/>
              <p:cNvSpPr/>
              <p:nvPr/>
            </p:nvSpPr>
            <p:spPr>
              <a:xfrm flipH="1" flipV="1">
                <a:off x="452017" y="799704"/>
                <a:ext cx="686610" cy="1165926"/>
              </a:xfrm>
              <a:prstGeom prst="line">
                <a:avLst/>
              </a:prstGeom>
              <a:noFill/>
              <a:ln w="38100" cap="flat">
                <a:solidFill>
                  <a:srgbClr val="FFFF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80" name="Shape 380"/>
              <p:cNvSpPr/>
              <p:nvPr/>
            </p:nvSpPr>
            <p:spPr>
              <a:xfrm flipH="1" flipV="1">
                <a:off x="0" y="0"/>
                <a:ext cx="617949" cy="1076239"/>
              </a:xfrm>
              <a:prstGeom prst="line">
                <a:avLst/>
              </a:prstGeom>
              <a:noFill/>
              <a:ln w="38100" cap="flat">
                <a:solidFill>
                  <a:srgbClr val="FFF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382" name="Shape 382"/>
            <p:cNvSpPr/>
            <p:nvPr/>
          </p:nvSpPr>
          <p:spPr>
            <a:xfrm flipH="1" flipV="1">
              <a:off x="2181369" y="1150612"/>
              <a:ext cx="2852561" cy="2469023"/>
            </a:xfrm>
            <a:prstGeom prst="line">
              <a:avLst/>
            </a:prstGeom>
            <a:noFill/>
            <a:ln w="38100" cap="flat">
              <a:solidFill>
                <a:srgbClr val="FFFF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83" name="Shape 383"/>
            <p:cNvSpPr/>
            <p:nvPr/>
          </p:nvSpPr>
          <p:spPr>
            <a:xfrm>
              <a:off x="6280425" y="3935527"/>
              <a:ext cx="1869746" cy="6386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l" defTabSz="914400">
                <a:spcBef>
                  <a:spcPts val="1200"/>
                </a:spcBef>
                <a:defRPr sz="17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image</a:t>
              </a:r>
            </a:p>
          </p:txBody>
        </p:sp>
        <p:sp>
          <p:nvSpPr>
            <p:cNvPr id="384" name="Shape 384"/>
            <p:cNvSpPr/>
            <p:nvPr/>
          </p:nvSpPr>
          <p:spPr>
            <a:xfrm>
              <a:off x="3883316" y="6040715"/>
              <a:ext cx="3595664" cy="7082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r" defTabSz="914400">
                <a:spcBef>
                  <a:spcPts val="1200"/>
                </a:spcBef>
                <a:defRPr sz="2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actual location</a:t>
              </a:r>
            </a:p>
          </p:txBody>
        </p:sp>
        <p:grpSp>
          <p:nvGrpSpPr>
            <p:cNvPr id="387" name="Group 387"/>
            <p:cNvGrpSpPr/>
            <p:nvPr/>
          </p:nvGrpSpPr>
          <p:grpSpPr>
            <a:xfrm>
              <a:off x="5021943" y="3619634"/>
              <a:ext cx="1594079" cy="1270469"/>
              <a:chOff x="0" y="0"/>
              <a:chExt cx="1594077" cy="1270467"/>
            </a:xfrm>
          </p:grpSpPr>
          <p:sp>
            <p:nvSpPr>
              <p:cNvPr id="385" name="Shape 385"/>
              <p:cNvSpPr/>
              <p:nvPr/>
            </p:nvSpPr>
            <p:spPr>
              <a:xfrm flipH="1" flipV="1">
                <a:off x="632824" y="516882"/>
                <a:ext cx="961254" cy="753586"/>
              </a:xfrm>
              <a:prstGeom prst="line">
                <a:avLst/>
              </a:prstGeom>
              <a:noFill/>
              <a:ln w="38100" cap="flat">
                <a:solidFill>
                  <a:srgbClr val="FFFF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86" name="Shape 386"/>
              <p:cNvSpPr/>
              <p:nvPr/>
            </p:nvSpPr>
            <p:spPr>
              <a:xfrm flipH="1" flipV="1">
                <a:off x="0" y="0"/>
                <a:ext cx="865128" cy="695618"/>
              </a:xfrm>
              <a:prstGeom prst="line">
                <a:avLst/>
              </a:prstGeom>
              <a:noFill/>
              <a:ln w="38100" cap="flat">
                <a:solidFill>
                  <a:srgbClr val="FFF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389" name="Shape 389"/>
          <p:cNvSpPr/>
          <p:nvPr/>
        </p:nvSpPr>
        <p:spPr>
          <a:xfrm>
            <a:off x="976001" y="2387634"/>
            <a:ext cx="927660" cy="6477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/>
            <a:r>
              <a:t>Bell Task</a:t>
            </a:r>
          </a:p>
        </p:txBody>
      </p:sp>
      <p:sp>
        <p:nvSpPr>
          <p:cNvPr id="230" name="Shape 230"/>
          <p:cNvSpPr/>
          <p:nvPr/>
        </p:nvSpPr>
        <p:spPr>
          <a:xfrm>
            <a:off x="-25400" y="2336800"/>
            <a:ext cx="13055601" cy="508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700"/>
            </a:pPr>
            <a:r>
              <a:t>Refraction is the bending of light.</a:t>
            </a:r>
          </a:p>
          <a:p>
            <a:pPr>
              <a:defRPr sz="4700"/>
            </a:pPr>
            <a:r>
              <a:t>When do you see this in real life?</a:t>
            </a:r>
          </a:p>
          <a:p>
            <a:pPr>
              <a:defRPr sz="4700"/>
            </a:pPr>
          </a:p>
          <a:p>
            <a:pPr>
              <a:defRPr sz="4700"/>
            </a:pPr>
            <a:r>
              <a:t>CLUE: Whenever you see light come though something transparent but it isn't exactly what is on the other side you are probably seeing refraction.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/>
          <p:nvPr/>
        </p:nvSpPr>
        <p:spPr>
          <a:xfrm>
            <a:off x="735964" y="1549400"/>
            <a:ext cx="11532871" cy="665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Answer A, B, C or D</a:t>
            </a:r>
          </a:p>
          <a:p>
            <a:pPr/>
          </a:p>
          <a:p>
            <a:pPr/>
            <a:r>
              <a:t>Refraction is what happens when light:</a:t>
            </a:r>
          </a:p>
          <a:p>
            <a:pPr/>
          </a:p>
          <a:p>
            <a:pPr/>
            <a:r>
              <a:t>A</a:t>
            </a:r>
            <a:r>
              <a:t> </a:t>
            </a:r>
            <a:r>
              <a:t>hits an opaque object</a:t>
            </a:r>
          </a:p>
          <a:p>
            <a:pPr/>
          </a:p>
          <a:p>
            <a:pPr/>
            <a:r>
              <a:t>B</a:t>
            </a:r>
            <a:r>
              <a:t> </a:t>
            </a:r>
            <a:r>
              <a:t>bounces off a mirror</a:t>
            </a:r>
          </a:p>
          <a:p>
            <a:pPr/>
          </a:p>
          <a:p>
            <a:pPr/>
            <a:r>
              <a:t>C</a:t>
            </a:r>
            <a:r>
              <a:t> </a:t>
            </a:r>
            <a:r>
              <a:t>is scattered unevenly by a rough surface</a:t>
            </a:r>
          </a:p>
          <a:p>
            <a:pPr/>
            <a:r>
              <a:t> </a:t>
            </a:r>
          </a:p>
          <a:p>
            <a:pPr/>
            <a:r>
              <a:t>D</a:t>
            </a:r>
            <a:r>
              <a:t> </a:t>
            </a:r>
            <a:r>
              <a:t>changes direction as it goes from one substance into another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/>
          <p:nvPr/>
        </p:nvSpPr>
        <p:spPr>
          <a:xfrm>
            <a:off x="529539" y="1822450"/>
            <a:ext cx="11945722" cy="6108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Answer A, B, C or D</a:t>
            </a:r>
          </a:p>
          <a:p>
            <a:pPr/>
          </a:p>
          <a:p>
            <a:pPr/>
            <a:r>
              <a:t>2) Refraction occurs because:</a:t>
            </a:r>
          </a:p>
          <a:p>
            <a:pPr/>
          </a:p>
          <a:p>
            <a:pPr/>
            <a:r>
              <a:t>A light speeds up when it goes from air to glass or water</a:t>
            </a:r>
          </a:p>
          <a:p>
            <a:pPr/>
          </a:p>
          <a:p>
            <a:pPr/>
            <a:r>
              <a:t>B light slows down when it goes from air to glass or water</a:t>
            </a:r>
          </a:p>
          <a:p>
            <a:pPr/>
          </a:p>
          <a:p>
            <a:pPr/>
            <a:r>
              <a:t>C light stops when it goes from air to glass or water</a:t>
            </a:r>
          </a:p>
          <a:p>
            <a:pPr/>
          </a:p>
          <a:p>
            <a:pPr/>
            <a:r>
              <a:t>D light reflects inside transparent materials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/>
          <p:nvPr/>
        </p:nvSpPr>
        <p:spPr>
          <a:xfrm>
            <a:off x="515823" y="1276349"/>
            <a:ext cx="11973154" cy="720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</a:p>
          <a:p>
            <a:pPr/>
            <a:r>
              <a:t>Answer A, B, C or D</a:t>
            </a:r>
          </a:p>
          <a:p>
            <a:pPr/>
          </a:p>
          <a:p>
            <a:pPr/>
            <a:r>
              <a:t>3) Why does a lens change the path of light?</a:t>
            </a:r>
          </a:p>
          <a:p>
            <a:pPr/>
          </a:p>
          <a:p>
            <a:pPr/>
            <a:r>
              <a:t>A Light changes direction when it goes into the glass and when it comes out of it</a:t>
            </a:r>
          </a:p>
          <a:p>
            <a:pPr/>
          </a:p>
          <a:p>
            <a:pPr/>
            <a:r>
              <a:t>B Light changes direction in the centre of the lens</a:t>
            </a:r>
          </a:p>
          <a:p>
            <a:pPr/>
          </a:p>
          <a:p>
            <a:pPr/>
            <a:r>
              <a:t>C Light is reflected by the surface of the lens</a:t>
            </a:r>
          </a:p>
          <a:p>
            <a:pPr/>
          </a:p>
          <a:p>
            <a:pPr/>
            <a:r>
              <a:t>D Light travels faster in glass than it does in air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 u="sng"/>
            </a:lvl1pPr>
          </a:lstStyle>
          <a:p>
            <a:pPr/>
            <a:r>
              <a:t>4 - Bending light, Refraction</a:t>
            </a:r>
          </a:p>
        </p:txBody>
      </p:sp>
      <p:sp>
        <p:nvSpPr>
          <p:cNvPr id="398" name="Shape 398"/>
          <p:cNvSpPr/>
          <p:nvPr>
            <p:ph type="body" sz="half" idx="1"/>
          </p:nvPr>
        </p:nvSpPr>
        <p:spPr>
          <a:xfrm>
            <a:off x="952500" y="2590800"/>
            <a:ext cx="6999154" cy="6286500"/>
          </a:xfrm>
          <a:prstGeom prst="rect">
            <a:avLst/>
          </a:prstGeom>
        </p:spPr>
        <p:txBody>
          <a:bodyPr/>
          <a:lstStyle/>
          <a:p>
            <a:pPr marL="382270" indent="-382270" defTabSz="502412">
              <a:spcBef>
                <a:spcPts val="3600"/>
              </a:spcBef>
              <a:defRPr sz="3268"/>
            </a:pPr>
            <a:r>
              <a:t>Level 4 - 1.	Describe how light is refracted at plane surfaces</a:t>
            </a:r>
          </a:p>
          <a:p>
            <a:pPr marL="382270" indent="-382270" defTabSz="502412">
              <a:spcBef>
                <a:spcPts val="3600"/>
              </a:spcBef>
              <a:defRPr sz="3268"/>
            </a:pPr>
            <a:r>
              <a:t>Level 5 - Describe how light bends towards the normal (inwards) when travelling from a less dense to a more dense medium, and vice versa</a:t>
            </a:r>
          </a:p>
          <a:p>
            <a:pPr marL="382270" indent="-382270" defTabSz="502412">
              <a:spcBef>
                <a:spcPts val="3600"/>
              </a:spcBef>
              <a:defRPr sz="3268"/>
            </a:pPr>
            <a:r>
              <a:t>Level 6 - Make predictions about image formation using the patterns of behaviour from refraction</a:t>
            </a:r>
          </a:p>
        </p:txBody>
      </p:sp>
      <p:sp>
        <p:nvSpPr>
          <p:cNvPr id="399" name="Shape 399"/>
          <p:cNvSpPr/>
          <p:nvPr/>
        </p:nvSpPr>
        <p:spPr>
          <a:xfrm>
            <a:off x="44399" y="57150"/>
            <a:ext cx="9272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u="sng"/>
            </a:lvl1pPr>
          </a:lstStyle>
          <a:p>
            <a:pPr/>
            <a:r>
              <a:t>cwk</a:t>
            </a:r>
          </a:p>
        </p:txBody>
      </p:sp>
      <p:sp>
        <p:nvSpPr>
          <p:cNvPr id="400" name="Shape 400"/>
          <p:cNvSpPr/>
          <p:nvPr/>
        </p:nvSpPr>
        <p:spPr>
          <a:xfrm>
            <a:off x="11855246" y="57150"/>
            <a:ext cx="10799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u="sng"/>
            </a:lvl1pPr>
          </a:lstStyle>
          <a:p>
            <a:pPr/>
            <a:r>
              <a:t>Date</a:t>
            </a:r>
          </a:p>
        </p:txBody>
      </p:sp>
      <p:sp>
        <p:nvSpPr>
          <p:cNvPr id="401" name="Shape 401"/>
          <p:cNvSpPr/>
          <p:nvPr/>
        </p:nvSpPr>
        <p:spPr>
          <a:xfrm>
            <a:off x="7766178" y="9307154"/>
            <a:ext cx="5205972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00"/>
            </a:lvl1pPr>
          </a:lstStyle>
          <a:p>
            <a:pPr/>
            <a:r>
              <a:t>Qatar International School Science Department</a:t>
            </a:r>
          </a:p>
        </p:txBody>
      </p:sp>
      <p:sp>
        <p:nvSpPr>
          <p:cNvPr id="402" name="Shape 402"/>
          <p:cNvSpPr/>
          <p:nvPr/>
        </p:nvSpPr>
        <p:spPr>
          <a:xfrm>
            <a:off x="7559650" y="5099050"/>
            <a:ext cx="4596684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819" y="14256"/>
                </a:moveTo>
                <a:lnTo>
                  <a:pt x="3819" y="21600"/>
                </a:lnTo>
                <a:lnTo>
                  <a:pt x="0" y="10800"/>
                </a:lnTo>
                <a:lnTo>
                  <a:pt x="3819" y="0"/>
                </a:lnTo>
                <a:lnTo>
                  <a:pt x="3819" y="7344"/>
                </a:lnTo>
                <a:lnTo>
                  <a:pt x="21600" y="7344"/>
                </a:lnTo>
                <a:lnTo>
                  <a:pt x="21600" y="14256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grpSp>
        <p:nvGrpSpPr>
          <p:cNvPr id="405" name="Group 405"/>
          <p:cNvGrpSpPr/>
          <p:nvPr/>
        </p:nvGrpSpPr>
        <p:grpSpPr>
          <a:xfrm>
            <a:off x="7976203" y="2651125"/>
            <a:ext cx="4139333" cy="2209800"/>
            <a:chOff x="0" y="0"/>
            <a:chExt cx="4139331" cy="2209800"/>
          </a:xfrm>
        </p:grpSpPr>
        <p:sp>
          <p:nvSpPr>
            <p:cNvPr id="404" name="Shape 404"/>
            <p:cNvSpPr/>
            <p:nvPr/>
          </p:nvSpPr>
          <p:spPr>
            <a:xfrm>
              <a:off x="25400" y="25400"/>
              <a:ext cx="4088532" cy="2159000"/>
            </a:xfrm>
            <a:prstGeom prst="roundRect">
              <a:avLst>
                <a:gd name="adj" fmla="val 15000"/>
              </a:avLst>
            </a:prstGeom>
            <a:solidFill>
              <a:srgbClr val="FFFFFF">
                <a:alpha val="71000"/>
              </a:srgb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b="1" sz="33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Which level do you think you achieved today?</a:t>
              </a:r>
            </a:p>
          </p:txBody>
        </p:sp>
        <p:pic>
          <p:nvPicPr>
            <p:cNvPr id="403" name=""/>
            <p:cNvPicPr>
              <a:picLocks noChangeAspect="0"/>
            </p:cNvPicPr>
            <p:nvPr/>
          </p:nvPicPr>
          <p:blipFill>
            <a:blip r:embed="rId3">
              <a:alphaModFix amt="71000"/>
              <a:extLst/>
            </a:blip>
            <a:stretch>
              <a:fillRect/>
            </a:stretch>
          </p:blipFill>
          <p:spPr>
            <a:xfrm>
              <a:off x="0" y="0"/>
              <a:ext cx="4139332" cy="220980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/>
            <a:r>
              <a:t>Starter</a:t>
            </a:r>
          </a:p>
        </p:txBody>
      </p:sp>
      <p:pic>
        <p:nvPicPr>
          <p:cNvPr id="233" name="Refracci%C3%B3n_de_un_l%C3%A1piz.jpg" descr="http://upload.wikimedia.org/wikipedia/commons/7/74/Refracci%C3%B3n_de_un_l%C3%A1piz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19198" y="3081089"/>
            <a:ext cx="8366404" cy="6277998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Shape 234"/>
          <p:cNvSpPr/>
          <p:nvPr/>
        </p:nvSpPr>
        <p:spPr>
          <a:xfrm>
            <a:off x="657133" y="1953068"/>
            <a:ext cx="9814732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914400">
              <a:defRPr sz="3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Why does the pencil appear bent in the water?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type="title"/>
          </p:nvPr>
        </p:nvSpPr>
        <p:spPr>
          <a:xfrm>
            <a:off x="952500" y="-20477"/>
            <a:ext cx="11099800" cy="2159001"/>
          </a:xfrm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/>
            <a:r>
              <a:t>Starter</a:t>
            </a:r>
          </a:p>
        </p:txBody>
      </p:sp>
      <p:pic>
        <p:nvPicPr>
          <p:cNvPr id="237" name="Refracci%C3%B3n_de_un_l%C3%A1piz.jpg" descr="http://upload.wikimedia.org/wikipedia/commons/7/74/Refracci%C3%B3n_de_un_l%C3%A1piz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80218" y="3622895"/>
            <a:ext cx="7644364" cy="5736192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Shape 238"/>
          <p:cNvSpPr/>
          <p:nvPr/>
        </p:nvSpPr>
        <p:spPr>
          <a:xfrm>
            <a:off x="657133" y="1019618"/>
            <a:ext cx="12321773" cy="259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914400">
              <a:defRPr sz="3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 pencil appears bent because light travels at different speeds in different materials.</a:t>
            </a:r>
          </a:p>
          <a:p>
            <a:pPr algn="l" defTabSz="914400">
              <a:defRPr sz="3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This causes the light to bend/refract.</a:t>
            </a:r>
          </a:p>
          <a:p>
            <a:pPr algn="l" defTabSz="914400">
              <a:defRPr sz="3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Refraction is the change in the direction of light.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satOff val="-13916"/>
            <a:lumOff val="13989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refraction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125" y="538178"/>
            <a:ext cx="12592550" cy="171794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satOff val="-13916"/>
            <a:lumOff val="13989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refraction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125" y="-8026400"/>
            <a:ext cx="12592550" cy="171794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type="title"/>
          </p:nvPr>
        </p:nvSpPr>
        <p:spPr>
          <a:xfrm>
            <a:off x="952500" y="-538933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4700"/>
            </a:lvl1pPr>
          </a:lstStyle>
          <a:p>
            <a:pPr/>
            <a:r>
              <a:t>Main - How to draw refraction diagrams</a:t>
            </a:r>
          </a:p>
        </p:txBody>
      </p:sp>
      <p:sp>
        <p:nvSpPr>
          <p:cNvPr id="245" name="Shape 245"/>
          <p:cNvSpPr/>
          <p:nvPr/>
        </p:nvSpPr>
        <p:spPr>
          <a:xfrm>
            <a:off x="4346937" y="4427643"/>
            <a:ext cx="4310926" cy="2789153"/>
          </a:xfrm>
          <a:prstGeom prst="rect">
            <a:avLst/>
          </a:prstGeom>
          <a:ln w="63500">
            <a:solidFill>
              <a:schemeClr val="accent3">
                <a:hueOff val="-499813"/>
                <a:satOff val="-5228"/>
                <a:lumOff val="24899"/>
              </a:schemeClr>
            </a:solidFill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46" name="Shape 246"/>
          <p:cNvSpPr/>
          <p:nvPr/>
        </p:nvSpPr>
        <p:spPr>
          <a:xfrm>
            <a:off x="456142" y="1345437"/>
            <a:ext cx="7751931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chemeClr val="accent3">
                    <a:hueOff val="-499813"/>
                    <a:satOff val="-5228"/>
                    <a:lumOff val="24899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Draw around your glass/perspex block in the middle of your page.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type="title"/>
          </p:nvPr>
        </p:nvSpPr>
        <p:spPr>
          <a:xfrm>
            <a:off x="952500" y="-538933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4700"/>
            </a:lvl1pPr>
          </a:lstStyle>
          <a:p>
            <a:pPr/>
            <a:r>
              <a:t>Main - How to draw refraction diagrams</a:t>
            </a:r>
          </a:p>
        </p:txBody>
      </p:sp>
      <p:sp>
        <p:nvSpPr>
          <p:cNvPr id="249" name="Shape 249"/>
          <p:cNvSpPr/>
          <p:nvPr/>
        </p:nvSpPr>
        <p:spPr>
          <a:xfrm>
            <a:off x="4346937" y="4427643"/>
            <a:ext cx="4310926" cy="2789153"/>
          </a:xfrm>
          <a:prstGeom prst="rect">
            <a:avLst/>
          </a:prstGeom>
          <a:ln w="63500">
            <a:solidFill>
              <a:schemeClr val="accent3">
                <a:hueOff val="-499813"/>
                <a:satOff val="-5228"/>
                <a:lumOff val="24899"/>
              </a:schemeClr>
            </a:solidFill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50" name="Shape 250"/>
          <p:cNvSpPr/>
          <p:nvPr/>
        </p:nvSpPr>
        <p:spPr>
          <a:xfrm>
            <a:off x="456142" y="1072387"/>
            <a:ext cx="7751931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chemeClr val="accent6">
                    <a:hueOff val="-241736"/>
                    <a:satOff val="29413"/>
                    <a:lumOff val="20727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Choose where you will shine your ray of light and draw on your normal.</a:t>
            </a:r>
          </a:p>
        </p:txBody>
      </p:sp>
      <p:sp>
        <p:nvSpPr>
          <p:cNvPr id="251" name="Shape 251"/>
          <p:cNvSpPr/>
          <p:nvPr/>
        </p:nvSpPr>
        <p:spPr>
          <a:xfrm flipH="1">
            <a:off x="5373062" y="3245478"/>
            <a:ext cx="1" cy="2537278"/>
          </a:xfrm>
          <a:prstGeom prst="line">
            <a:avLst/>
          </a:prstGeom>
          <a:ln w="38100">
            <a:solidFill>
              <a:schemeClr val="accent6">
                <a:hueOff val="-241736"/>
                <a:satOff val="29413"/>
                <a:lumOff val="20727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52" name="Shape 252"/>
          <p:cNvSpPr/>
          <p:nvPr/>
        </p:nvSpPr>
        <p:spPr>
          <a:xfrm>
            <a:off x="4028005" y="2902173"/>
            <a:ext cx="494879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chemeClr val="accent6">
                    <a:hueOff val="-241736"/>
                    <a:satOff val="29413"/>
                    <a:lumOff val="20727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normal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/>
        </p:nvSpPr>
        <p:spPr>
          <a:xfrm>
            <a:off x="4730098" y="2622945"/>
            <a:ext cx="617086" cy="1819814"/>
          </a:xfrm>
          <a:prstGeom prst="line">
            <a:avLst/>
          </a:prstGeom>
          <a:ln w="38100">
            <a:solidFill>
              <a:schemeClr val="accent2">
                <a:satOff val="-13916"/>
                <a:lumOff val="13989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55" name="Shape 255"/>
          <p:cNvSpPr/>
          <p:nvPr/>
        </p:nvSpPr>
        <p:spPr>
          <a:xfrm>
            <a:off x="4401640" y="1653688"/>
            <a:ext cx="617086" cy="1819814"/>
          </a:xfrm>
          <a:prstGeom prst="line">
            <a:avLst/>
          </a:prstGeom>
          <a:ln w="38100">
            <a:solidFill>
              <a:schemeClr val="accent2">
                <a:satOff val="-13916"/>
                <a:lumOff val="13989"/>
              </a:schemeClr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56" name="Shape 256"/>
          <p:cNvSpPr/>
          <p:nvPr>
            <p:ph type="title"/>
          </p:nvPr>
        </p:nvSpPr>
        <p:spPr>
          <a:xfrm>
            <a:off x="952500" y="-538933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4700"/>
            </a:lvl1pPr>
          </a:lstStyle>
          <a:p>
            <a:pPr/>
            <a:r>
              <a:t>Main - How to draw refraction diagrams</a:t>
            </a:r>
          </a:p>
        </p:txBody>
      </p:sp>
      <p:sp>
        <p:nvSpPr>
          <p:cNvPr id="257" name="Shape 257"/>
          <p:cNvSpPr/>
          <p:nvPr/>
        </p:nvSpPr>
        <p:spPr>
          <a:xfrm>
            <a:off x="4346937" y="4427643"/>
            <a:ext cx="4310926" cy="2789153"/>
          </a:xfrm>
          <a:prstGeom prst="rect">
            <a:avLst/>
          </a:prstGeom>
          <a:ln w="63500">
            <a:solidFill>
              <a:schemeClr val="accent3">
                <a:hueOff val="-499813"/>
                <a:satOff val="-5228"/>
                <a:lumOff val="24899"/>
              </a:schemeClr>
            </a:solidFill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58" name="Shape 258"/>
          <p:cNvSpPr/>
          <p:nvPr/>
        </p:nvSpPr>
        <p:spPr>
          <a:xfrm>
            <a:off x="5213737" y="1284442"/>
            <a:ext cx="7751931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chemeClr val="accent2">
                    <a:satOff val="-13916"/>
                    <a:lumOff val="13989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Draw your incident ray with a ruler and pencil.</a:t>
            </a:r>
          </a:p>
        </p:txBody>
      </p:sp>
      <p:sp>
        <p:nvSpPr>
          <p:cNvPr id="259" name="Shape 259"/>
          <p:cNvSpPr/>
          <p:nvPr/>
        </p:nvSpPr>
        <p:spPr>
          <a:xfrm flipH="1">
            <a:off x="5373062" y="3245478"/>
            <a:ext cx="1" cy="2537278"/>
          </a:xfrm>
          <a:prstGeom prst="line">
            <a:avLst/>
          </a:prstGeom>
          <a:ln w="38100">
            <a:solidFill>
              <a:schemeClr val="accent6">
                <a:hueOff val="-241736"/>
                <a:satOff val="29413"/>
                <a:lumOff val="20727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60" name="Shape 260"/>
          <p:cNvSpPr/>
          <p:nvPr/>
        </p:nvSpPr>
        <p:spPr>
          <a:xfrm>
            <a:off x="4028005" y="2902173"/>
            <a:ext cx="494879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chemeClr val="accent6">
                    <a:hueOff val="-241736"/>
                    <a:satOff val="29413"/>
                    <a:lumOff val="20727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normal</a:t>
            </a:r>
          </a:p>
        </p:txBody>
      </p:sp>
      <p:sp>
        <p:nvSpPr>
          <p:cNvPr id="261" name="Shape 261"/>
          <p:cNvSpPr/>
          <p:nvPr/>
        </p:nvSpPr>
        <p:spPr>
          <a:xfrm>
            <a:off x="2552480" y="1885227"/>
            <a:ext cx="1682515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2200">
                <a:solidFill>
                  <a:schemeClr val="accent2">
                    <a:satOff val="-13916"/>
                    <a:lumOff val="13989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incident ray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