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9" name="Shape 20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8" name="Shape 22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914400">
              <a:lnSpc>
                <a:spcPct val="100000"/>
              </a:lnSpc>
              <a:defRPr b="1" sz="1200">
                <a:latin typeface="Calibri"/>
                <a:ea typeface="Calibri"/>
                <a:cs typeface="Calibri"/>
                <a:sym typeface="Calibri"/>
              </a:defRPr>
            </a:pPr>
            <a:r>
              <a:t>Teacher notes</a:t>
            </a:r>
          </a:p>
          <a:p>
            <a: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pPr>
            <a:r>
              <a:t>This four-stage animation shows how a salt is obtained from copper oxide powder.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4" name="Shape 23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914400">
              <a:lnSpc>
                <a:spcPct val="100000"/>
              </a:lnSpc>
              <a:defRPr b="1" sz="1200">
                <a:latin typeface="Calibri"/>
                <a:ea typeface="Calibri"/>
                <a:cs typeface="Calibri"/>
                <a:sym typeface="Calibri"/>
              </a:defRPr>
            </a:pPr>
            <a:r>
              <a:t>Teacher notes</a:t>
            </a:r>
          </a:p>
          <a:p>
            <a: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pPr>
            <a:r>
              <a:t>This four-stage animation shows how titration is used to find the concentration of a solute in a solution.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8" name="Shape 11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hape 11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sldNum" sz="quarter" idx="2"/>
          </p:nvPr>
        </p:nvSpPr>
        <p:spPr>
          <a:xfrm>
            <a:off x="11962227" y="8882098"/>
            <a:ext cx="392333" cy="409449"/>
          </a:xfrm>
          <a:prstGeom prst="rect">
            <a:avLst/>
          </a:prstGeom>
        </p:spPr>
        <p:txBody>
          <a:bodyPr lIns="65023" tIns="65023" rIns="65023" bIns="65023"/>
          <a:lstStyle>
            <a:lvl1pPr algn="r" defTabSz="1300480">
              <a:defRPr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</p:spPr>
        <p:txBody>
          <a:bodyPr lIns="65023" tIns="65023" rIns="65023" bIns="65023"/>
          <a:lstStyle>
            <a:lvl1pPr defTabSz="1300480">
              <a:defRPr sz="6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4" name="Shape 134"/>
          <p:cNvSpPr/>
          <p:nvPr>
            <p:ph type="body" sz="quarter" idx="1"/>
          </p:nvPr>
        </p:nvSpPr>
        <p:spPr>
          <a:xfrm>
            <a:off x="1950719" y="5527040"/>
            <a:ext cx="9103361" cy="2492587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0" indent="0" algn="ctr" defTabSz="1300480"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457200" algn="ctr" defTabSz="1300480"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914400" algn="ctr" defTabSz="1300480"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1371600" algn="ctr" defTabSz="1300480"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1828800" algn="ctr" defTabSz="1300480"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5" name="Shape 135"/>
          <p:cNvSpPr/>
          <p:nvPr>
            <p:ph type="sldNum" sz="quarter" idx="2"/>
          </p:nvPr>
        </p:nvSpPr>
        <p:spPr>
          <a:xfrm>
            <a:off x="12005833" y="9114112"/>
            <a:ext cx="348727" cy="371349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gradFill flip="none" rotWithShape="1">
          <a:gsLst>
            <a:gs pos="0">
              <a:srgbClr val="000058"/>
            </a:gs>
            <a:gs pos="100000">
              <a:srgbClr val="000099"/>
            </a:gs>
          </a:gsLst>
          <a:lin ang="2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" name="Group 181"/>
          <p:cNvGrpSpPr/>
          <p:nvPr/>
        </p:nvGrpSpPr>
        <p:grpSpPr>
          <a:xfrm>
            <a:off x="-1" y="-1"/>
            <a:ext cx="13007059" cy="9751344"/>
            <a:chOff x="0" y="0"/>
            <a:chExt cx="13007057" cy="9751342"/>
          </a:xfrm>
        </p:grpSpPr>
        <p:sp>
          <p:nvSpPr>
            <p:cNvPr id="142" name="Shape 142"/>
            <p:cNvSpPr/>
            <p:nvPr/>
          </p:nvSpPr>
          <p:spPr>
            <a:xfrm>
              <a:off x="0" y="27093"/>
              <a:ext cx="13000285" cy="7389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15" y="11985"/>
                  </a:moveTo>
                  <a:lnTo>
                    <a:pt x="0" y="0"/>
                  </a:lnTo>
                  <a:lnTo>
                    <a:pt x="0" y="3445"/>
                  </a:lnTo>
                  <a:lnTo>
                    <a:pt x="11428" y="13054"/>
                  </a:lnTo>
                  <a:lnTo>
                    <a:pt x="21600" y="21600"/>
                  </a:lnTo>
                  <a:lnTo>
                    <a:pt x="21600" y="21560"/>
                  </a:lnTo>
                  <a:lnTo>
                    <a:pt x="12015" y="119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51"/>
                </a:gs>
                <a:gs pos="100000">
                  <a:srgbClr val="00008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3" name="Shape 143"/>
            <p:cNvSpPr/>
            <p:nvPr/>
          </p:nvSpPr>
          <p:spPr>
            <a:xfrm>
              <a:off x="336408" y="0"/>
              <a:ext cx="12663877" cy="7321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220" y="11416"/>
                  </a:moveTo>
                  <a:lnTo>
                    <a:pt x="1665" y="0"/>
                  </a:lnTo>
                  <a:lnTo>
                    <a:pt x="0" y="0"/>
                  </a:lnTo>
                  <a:lnTo>
                    <a:pt x="11922" y="11896"/>
                  </a:lnTo>
                  <a:lnTo>
                    <a:pt x="21600" y="21600"/>
                  </a:lnTo>
                  <a:lnTo>
                    <a:pt x="21600" y="21560"/>
                  </a:lnTo>
                  <a:lnTo>
                    <a:pt x="12220" y="1141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5D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4" name="Shape 144"/>
            <p:cNvSpPr/>
            <p:nvPr/>
          </p:nvSpPr>
          <p:spPr>
            <a:xfrm>
              <a:off x="0" y="7750950"/>
              <a:ext cx="9116907" cy="431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550"/>
                  </a:moveTo>
                  <a:lnTo>
                    <a:pt x="21600" y="21600"/>
                  </a:lnTo>
                  <a:lnTo>
                    <a:pt x="21600" y="16200"/>
                  </a:lnTo>
                  <a:lnTo>
                    <a:pt x="0" y="0"/>
                  </a:lnTo>
                  <a:lnTo>
                    <a:pt x="0" y="1755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60"/>
                </a:gs>
                <a:gs pos="100000">
                  <a:srgbClr val="00008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5" name="Shape 145"/>
            <p:cNvSpPr/>
            <p:nvPr/>
          </p:nvSpPr>
          <p:spPr>
            <a:xfrm>
              <a:off x="9116907" y="8076071"/>
              <a:ext cx="3883378" cy="146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19636"/>
                  </a:lnTo>
                  <a:lnTo>
                    <a:pt x="0" y="0"/>
                  </a:lnTo>
                  <a:lnTo>
                    <a:pt x="0" y="15709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99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6" name="Shape 146"/>
            <p:cNvSpPr/>
            <p:nvPr/>
          </p:nvSpPr>
          <p:spPr>
            <a:xfrm>
              <a:off x="0" y="8412480"/>
              <a:ext cx="10801210" cy="742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5055"/>
                  </a:lnTo>
                  <a:lnTo>
                    <a:pt x="21600" y="0"/>
                  </a:lnTo>
                  <a:lnTo>
                    <a:pt x="0" y="7025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7D"/>
                </a:gs>
                <a:gs pos="100000">
                  <a:srgbClr val="000099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7" name="Shape 147"/>
            <p:cNvSpPr/>
            <p:nvPr/>
          </p:nvSpPr>
          <p:spPr>
            <a:xfrm>
              <a:off x="10801208" y="8358293"/>
              <a:ext cx="2199077" cy="228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265"/>
                  </a:moveTo>
                  <a:lnTo>
                    <a:pt x="21600" y="0"/>
                  </a:lnTo>
                  <a:lnTo>
                    <a:pt x="0" y="5133"/>
                  </a:lnTo>
                  <a:lnTo>
                    <a:pt x="0" y="21600"/>
                  </a:lnTo>
                  <a:lnTo>
                    <a:pt x="21600" y="10265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8" name="Shape 148"/>
            <p:cNvSpPr/>
            <p:nvPr/>
          </p:nvSpPr>
          <p:spPr>
            <a:xfrm>
              <a:off x="8170898" y="8613422"/>
              <a:ext cx="4829387" cy="447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17018"/>
                  </a:ln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9" name="Shape 149"/>
            <p:cNvSpPr/>
            <p:nvPr/>
          </p:nvSpPr>
          <p:spPr>
            <a:xfrm>
              <a:off x="0" y="8965635"/>
              <a:ext cx="8170898" cy="785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1854" y="21600"/>
                  </a:lnTo>
                  <a:lnTo>
                    <a:pt x="21600" y="2607"/>
                  </a:lnTo>
                  <a:lnTo>
                    <a:pt x="21600" y="0"/>
                  </a:lnTo>
                  <a:lnTo>
                    <a:pt x="0" y="16386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6F"/>
                </a:gs>
                <a:gs pos="100000">
                  <a:srgbClr val="000099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0" name="Shape 150"/>
            <p:cNvSpPr/>
            <p:nvPr/>
          </p:nvSpPr>
          <p:spPr>
            <a:xfrm>
              <a:off x="4734560" y="9128195"/>
              <a:ext cx="5676054" cy="623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25" y="21600"/>
                  </a:moveTo>
                  <a:lnTo>
                    <a:pt x="21600" y="15965"/>
                  </a:lnTo>
                  <a:lnTo>
                    <a:pt x="19395" y="0"/>
                  </a:lnTo>
                  <a:lnTo>
                    <a:pt x="0" y="21600"/>
                  </a:lnTo>
                  <a:lnTo>
                    <a:pt x="18725" y="2160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1" name="Shape 151"/>
            <p:cNvSpPr/>
            <p:nvPr/>
          </p:nvSpPr>
          <p:spPr>
            <a:xfrm>
              <a:off x="9830364" y="8735342"/>
              <a:ext cx="3169921" cy="853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7200"/>
                  </a:moveTo>
                  <a:lnTo>
                    <a:pt x="21600" y="0"/>
                  </a:lnTo>
                  <a:lnTo>
                    <a:pt x="0" y="9943"/>
                  </a:lnTo>
                  <a:lnTo>
                    <a:pt x="3951" y="21600"/>
                  </a:lnTo>
                  <a:lnTo>
                    <a:pt x="21600" y="72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08089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2" name="Shape 152"/>
            <p:cNvSpPr/>
            <p:nvPr/>
          </p:nvSpPr>
          <p:spPr>
            <a:xfrm>
              <a:off x="11356622" y="7114258"/>
              <a:ext cx="1643663" cy="541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0" y="0"/>
                  </a:lnTo>
                  <a:lnTo>
                    <a:pt x="0" y="54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3" name="Shape 153"/>
            <p:cNvSpPr/>
            <p:nvPr/>
          </p:nvSpPr>
          <p:spPr>
            <a:xfrm>
              <a:off x="0" y="3355058"/>
              <a:ext cx="11356623" cy="3772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30"/>
                  </a:moveTo>
                  <a:lnTo>
                    <a:pt x="21600" y="21600"/>
                  </a:lnTo>
                  <a:lnTo>
                    <a:pt x="21600" y="21522"/>
                  </a:lnTo>
                  <a:lnTo>
                    <a:pt x="0" y="0"/>
                  </a:lnTo>
                  <a:lnTo>
                    <a:pt x="0" y="93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53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4" name="Shape 154"/>
            <p:cNvSpPr/>
            <p:nvPr/>
          </p:nvSpPr>
          <p:spPr>
            <a:xfrm>
              <a:off x="11356622" y="6883964"/>
              <a:ext cx="1643663" cy="717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21192"/>
                  </a:lnTo>
                  <a:lnTo>
                    <a:pt x="0" y="0"/>
                  </a:lnTo>
                  <a:lnTo>
                    <a:pt x="0" y="3668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99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5" name="Shape 155"/>
            <p:cNvSpPr/>
            <p:nvPr/>
          </p:nvSpPr>
          <p:spPr>
            <a:xfrm>
              <a:off x="0" y="2068124"/>
              <a:ext cx="11356623" cy="4937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09"/>
                  </a:moveTo>
                  <a:lnTo>
                    <a:pt x="21600" y="21600"/>
                  </a:lnTo>
                  <a:lnTo>
                    <a:pt x="21600" y="21067"/>
                  </a:lnTo>
                  <a:lnTo>
                    <a:pt x="0" y="0"/>
                  </a:lnTo>
                  <a:lnTo>
                    <a:pt x="0" y="390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55"/>
                </a:gs>
                <a:gs pos="100000">
                  <a:srgbClr val="00008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6" name="Shape 156"/>
            <p:cNvSpPr/>
            <p:nvPr/>
          </p:nvSpPr>
          <p:spPr>
            <a:xfrm>
              <a:off x="5179342" y="0"/>
              <a:ext cx="7132321" cy="6152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477" y="21600"/>
                  </a:lnTo>
                  <a:lnTo>
                    <a:pt x="21600" y="21418"/>
                  </a:lnTo>
                  <a:lnTo>
                    <a:pt x="697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6A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7" name="Shape 157"/>
            <p:cNvSpPr/>
            <p:nvPr/>
          </p:nvSpPr>
          <p:spPr>
            <a:xfrm>
              <a:off x="12271022" y="6100515"/>
              <a:ext cx="729263" cy="675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18999"/>
                  </a:lnTo>
                  <a:lnTo>
                    <a:pt x="1204" y="0"/>
                  </a:lnTo>
                  <a:lnTo>
                    <a:pt x="0" y="1662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0F0F9F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8" name="Shape 158"/>
            <p:cNvSpPr/>
            <p:nvPr/>
          </p:nvSpPr>
          <p:spPr>
            <a:xfrm>
              <a:off x="12365849" y="5843129"/>
              <a:ext cx="634436" cy="75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11155"/>
                  </a:lnTo>
                  <a:lnTo>
                    <a:pt x="7379" y="0"/>
                  </a:lnTo>
                  <a:lnTo>
                    <a:pt x="0" y="5803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9" name="Shape 159"/>
            <p:cNvSpPr/>
            <p:nvPr/>
          </p:nvSpPr>
          <p:spPr>
            <a:xfrm>
              <a:off x="5540586" y="0"/>
              <a:ext cx="7042010" cy="6046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0936" y="21600"/>
                  </a:lnTo>
                  <a:lnTo>
                    <a:pt x="21600" y="20875"/>
                  </a:lnTo>
                  <a:lnTo>
                    <a:pt x="265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46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0" name="Shape 160"/>
            <p:cNvSpPr/>
            <p:nvPr/>
          </p:nvSpPr>
          <p:spPr>
            <a:xfrm>
              <a:off x="12702258" y="5721208"/>
              <a:ext cx="298027" cy="298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9999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1" name="Shape 161"/>
            <p:cNvSpPr/>
            <p:nvPr/>
          </p:nvSpPr>
          <p:spPr>
            <a:xfrm>
              <a:off x="7026204" y="0"/>
              <a:ext cx="5676054" cy="5721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566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4E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2" name="Shape 162"/>
            <p:cNvSpPr/>
            <p:nvPr/>
          </p:nvSpPr>
          <p:spPr>
            <a:xfrm>
              <a:off x="7875129" y="0"/>
              <a:ext cx="4962597" cy="5599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482" y="21600"/>
                  </a:lnTo>
                  <a:lnTo>
                    <a:pt x="21600" y="21548"/>
                  </a:lnTo>
                  <a:lnTo>
                    <a:pt x="3112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64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3" name="Shape 163"/>
            <p:cNvSpPr/>
            <p:nvPr/>
          </p:nvSpPr>
          <p:spPr>
            <a:xfrm>
              <a:off x="12810631" y="5585742"/>
              <a:ext cx="189654" cy="216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20250"/>
                  </a:lnTo>
                  <a:lnTo>
                    <a:pt x="3086" y="0"/>
                  </a:lnTo>
                  <a:lnTo>
                    <a:pt x="0" y="1350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1717A3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4" name="Shape 164"/>
            <p:cNvSpPr/>
            <p:nvPr/>
          </p:nvSpPr>
          <p:spPr>
            <a:xfrm>
              <a:off x="12650329" y="1919111"/>
              <a:ext cx="349956" cy="116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8540"/>
                  </a:lnTo>
                  <a:lnTo>
                    <a:pt x="10730" y="0"/>
                  </a:lnTo>
                  <a:lnTo>
                    <a:pt x="0" y="8037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80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5" name="Shape 165"/>
            <p:cNvSpPr/>
            <p:nvPr/>
          </p:nvSpPr>
          <p:spPr>
            <a:xfrm>
              <a:off x="11530471" y="0"/>
              <a:ext cx="1293708" cy="2352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8702" y="21600"/>
                  </a:lnTo>
                  <a:lnTo>
                    <a:pt x="21600" y="17624"/>
                  </a:lnTo>
                  <a:lnTo>
                    <a:pt x="9445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55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6" name="Shape 166"/>
            <p:cNvSpPr/>
            <p:nvPr/>
          </p:nvSpPr>
          <p:spPr>
            <a:xfrm>
              <a:off x="12216835" y="0"/>
              <a:ext cx="769903" cy="1797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121" y="0"/>
                  </a:moveTo>
                  <a:lnTo>
                    <a:pt x="0" y="0"/>
                  </a:lnTo>
                  <a:lnTo>
                    <a:pt x="18179" y="21600"/>
                  </a:lnTo>
                  <a:lnTo>
                    <a:pt x="21600" y="17697"/>
                  </a:lnTo>
                  <a:lnTo>
                    <a:pt x="9121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59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7" name="Shape 167"/>
            <p:cNvSpPr/>
            <p:nvPr/>
          </p:nvSpPr>
          <p:spPr>
            <a:xfrm>
              <a:off x="12864817" y="1474328"/>
              <a:ext cx="135468" cy="702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969"/>
                  </a:moveTo>
                  <a:lnTo>
                    <a:pt x="21600" y="21600"/>
                  </a:lnTo>
                  <a:lnTo>
                    <a:pt x="21600" y="415"/>
                  </a:lnTo>
                  <a:lnTo>
                    <a:pt x="19440" y="0"/>
                  </a:lnTo>
                  <a:lnTo>
                    <a:pt x="0" y="9969"/>
                  </a:lnTo>
                  <a:close/>
                </a:path>
              </a:pathLst>
            </a:custGeom>
            <a:solidFill>
              <a:srgbClr val="000080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8" name="Shape 168"/>
            <p:cNvSpPr/>
            <p:nvPr/>
          </p:nvSpPr>
          <p:spPr>
            <a:xfrm>
              <a:off x="4515" y="3614702"/>
              <a:ext cx="12986739" cy="420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299"/>
                  </a:moveTo>
                  <a:lnTo>
                    <a:pt x="21600" y="21600"/>
                  </a:lnTo>
                  <a:lnTo>
                    <a:pt x="21600" y="21252"/>
                  </a:lnTo>
                  <a:lnTo>
                    <a:pt x="0" y="0"/>
                  </a:lnTo>
                  <a:lnTo>
                    <a:pt x="0" y="429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61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9" name="Shape 169"/>
            <p:cNvSpPr/>
            <p:nvPr/>
          </p:nvSpPr>
          <p:spPr>
            <a:xfrm>
              <a:off x="12988995" y="7861582"/>
              <a:ext cx="18063" cy="18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8FF00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0" name="Shape 170"/>
            <p:cNvSpPr/>
            <p:nvPr/>
          </p:nvSpPr>
          <p:spPr>
            <a:xfrm>
              <a:off x="4515" y="4858737"/>
              <a:ext cx="12986739" cy="301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913"/>
                  </a:moveTo>
                  <a:lnTo>
                    <a:pt x="21600" y="21600"/>
                  </a:lnTo>
                  <a:lnTo>
                    <a:pt x="21600" y="21503"/>
                  </a:lnTo>
                  <a:lnTo>
                    <a:pt x="0" y="0"/>
                  </a:lnTo>
                  <a:lnTo>
                    <a:pt x="0" y="591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5D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1" name="Shape 171"/>
            <p:cNvSpPr/>
            <p:nvPr/>
          </p:nvSpPr>
          <p:spPr>
            <a:xfrm>
              <a:off x="4515" y="7172959"/>
              <a:ext cx="12986739" cy="93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04"/>
                  </a:moveTo>
                  <a:lnTo>
                    <a:pt x="21600" y="21600"/>
                  </a:lnTo>
                  <a:lnTo>
                    <a:pt x="21600" y="20974"/>
                  </a:lnTo>
                  <a:lnTo>
                    <a:pt x="0" y="0"/>
                  </a:lnTo>
                  <a:lnTo>
                    <a:pt x="0" y="250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1"/>
                </a:gs>
                <a:gs pos="100000">
                  <a:srgbClr val="000099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2" name="Shape 172"/>
            <p:cNvSpPr/>
            <p:nvPr/>
          </p:nvSpPr>
          <p:spPr>
            <a:xfrm>
              <a:off x="2928337" y="0"/>
              <a:ext cx="10062917" cy="7172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21437"/>
                  </a:lnTo>
                  <a:lnTo>
                    <a:pt x="607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4A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3" name="Shape 173"/>
            <p:cNvSpPr/>
            <p:nvPr/>
          </p:nvSpPr>
          <p:spPr>
            <a:xfrm>
              <a:off x="7498080" y="0"/>
              <a:ext cx="5493174" cy="5901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21550"/>
                  </a:lnTo>
                  <a:lnTo>
                    <a:pt x="587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1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4" name="Shape 174"/>
            <p:cNvSpPr/>
            <p:nvPr/>
          </p:nvSpPr>
          <p:spPr>
            <a:xfrm>
              <a:off x="8918222" y="0"/>
              <a:ext cx="4073032" cy="5563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20" y="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21600" y="19706"/>
                  </a:lnTo>
                  <a:lnTo>
                    <a:pt x="21528" y="19706"/>
                  </a:lnTo>
                  <a:lnTo>
                    <a:pt x="582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64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5" name="Shape 175"/>
            <p:cNvSpPr/>
            <p:nvPr/>
          </p:nvSpPr>
          <p:spPr>
            <a:xfrm>
              <a:off x="10202898" y="0"/>
              <a:ext cx="2788356" cy="4682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21225"/>
                  </a:lnTo>
                  <a:lnTo>
                    <a:pt x="736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58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6" name="Shape 176"/>
            <p:cNvSpPr/>
            <p:nvPr/>
          </p:nvSpPr>
          <p:spPr>
            <a:xfrm>
              <a:off x="10598008" y="0"/>
              <a:ext cx="2393246" cy="4371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21533"/>
                  </a:lnTo>
                  <a:lnTo>
                    <a:pt x="1102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6F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7" name="Shape 177"/>
            <p:cNvSpPr/>
            <p:nvPr/>
          </p:nvSpPr>
          <p:spPr>
            <a:xfrm>
              <a:off x="11245991" y="0"/>
              <a:ext cx="1745263" cy="3357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0816"/>
                  </a:moveTo>
                  <a:lnTo>
                    <a:pt x="1177" y="0"/>
                  </a:lnTo>
                  <a:lnTo>
                    <a:pt x="0" y="0"/>
                  </a:lnTo>
                  <a:lnTo>
                    <a:pt x="21600" y="21600"/>
                  </a:lnTo>
                  <a:lnTo>
                    <a:pt x="21600" y="2081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78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grpSp>
          <p:nvGrpSpPr>
            <p:cNvPr id="180" name="Group 180"/>
            <p:cNvGrpSpPr/>
            <p:nvPr/>
          </p:nvGrpSpPr>
          <p:grpSpPr>
            <a:xfrm>
              <a:off x="-1" y="3684693"/>
              <a:ext cx="13000286" cy="4194952"/>
              <a:chOff x="0" y="0"/>
              <a:chExt cx="13000285" cy="4194951"/>
            </a:xfrm>
          </p:grpSpPr>
          <p:sp>
            <p:nvSpPr>
              <p:cNvPr id="178" name="Shape 178"/>
              <p:cNvSpPr/>
              <p:nvPr/>
            </p:nvSpPr>
            <p:spPr>
              <a:xfrm>
                <a:off x="-1" y="0"/>
                <a:ext cx="8286046" cy="29644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0" y="6021"/>
                    </a:lnTo>
                    <a:lnTo>
                      <a:pt x="21458" y="21600"/>
                    </a:lnTo>
                    <a:lnTo>
                      <a:pt x="21529" y="20317"/>
                    </a:lnTo>
                    <a:lnTo>
                      <a:pt x="21600" y="19132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6F"/>
                  </a:gs>
                  <a:gs pos="100000">
                    <a:srgbClr val="000099"/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1300480">
                  <a:defRPr sz="24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79" name="Shape 179"/>
              <p:cNvSpPr/>
              <p:nvPr/>
            </p:nvSpPr>
            <p:spPr>
              <a:xfrm>
                <a:off x="8231858" y="2625795"/>
                <a:ext cx="4768427" cy="15691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0668"/>
                    </a:moveTo>
                    <a:lnTo>
                      <a:pt x="246" y="0"/>
                    </a:lnTo>
                    <a:lnTo>
                      <a:pt x="123" y="2238"/>
                    </a:lnTo>
                    <a:lnTo>
                      <a:pt x="0" y="4662"/>
                    </a:lnTo>
                    <a:lnTo>
                      <a:pt x="21600" y="21600"/>
                    </a:lnTo>
                    <a:lnTo>
                      <a:pt x="21600" y="2066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99"/>
                  </a:gs>
                  <a:gs pos="100000">
                    <a:srgbClr val="1717A3"/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1300480">
                  <a:defRPr sz="24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sp>
        <p:nvSpPr>
          <p:cNvPr id="182" name="Shape 182"/>
          <p:cNvSpPr/>
          <p:nvPr>
            <p:ph type="title"/>
          </p:nvPr>
        </p:nvSpPr>
        <p:spPr>
          <a:xfrm>
            <a:off x="650239" y="2275839"/>
            <a:ext cx="11704322" cy="2600961"/>
          </a:xfrm>
          <a:prstGeom prst="rect">
            <a:avLst/>
          </a:prstGeom>
        </p:spPr>
        <p:txBody>
          <a:bodyPr lIns="65023" tIns="65023" rIns="65023" bIns="65023"/>
          <a:lstStyle>
            <a:lvl1pPr defTabSz="1300480">
              <a:defRPr sz="6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83" name="Shape 183"/>
          <p:cNvSpPr/>
          <p:nvPr>
            <p:ph type="body" sz="quarter" idx="1"/>
          </p:nvPr>
        </p:nvSpPr>
        <p:spPr>
          <a:xfrm>
            <a:off x="1950719" y="5527040"/>
            <a:ext cx="9103361" cy="2492587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0" indent="0" algn="ctr" defTabSz="1300480">
              <a:spcBef>
                <a:spcPts val="1200"/>
              </a:spcBef>
              <a:buSzTx/>
              <a:buNone/>
              <a:defRPr sz="5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marL="0" indent="457200" algn="ctr" defTabSz="1300480">
              <a:spcBef>
                <a:spcPts val="1200"/>
              </a:spcBef>
              <a:buSzTx/>
              <a:buNone/>
              <a:defRPr sz="5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marL="0" indent="914400" algn="ctr" defTabSz="1300480">
              <a:spcBef>
                <a:spcPts val="1200"/>
              </a:spcBef>
              <a:buSzTx/>
              <a:buNone/>
              <a:defRPr sz="5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marL="0" indent="1371600" algn="ctr" defTabSz="1300480">
              <a:spcBef>
                <a:spcPts val="1200"/>
              </a:spcBef>
              <a:buSzTx/>
              <a:buNone/>
              <a:defRPr sz="5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marL="0" indent="1828800" algn="ctr" defTabSz="1300480">
              <a:spcBef>
                <a:spcPts val="1200"/>
              </a:spcBef>
              <a:buSzTx/>
              <a:buNone/>
              <a:defRPr sz="5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4" name="Shape 184"/>
          <p:cNvSpPr/>
          <p:nvPr>
            <p:ph type="sldNum" sz="quarter" idx="2"/>
          </p:nvPr>
        </p:nvSpPr>
        <p:spPr>
          <a:xfrm>
            <a:off x="11985791" y="9178079"/>
            <a:ext cx="368769" cy="352002"/>
          </a:xfrm>
          <a:prstGeom prst="rect">
            <a:avLst/>
          </a:prstGeom>
        </p:spPr>
        <p:txBody>
          <a:bodyPr lIns="65023" tIns="65023" rIns="65023" bIns="65023" anchor="b"/>
          <a:lstStyle>
            <a:lvl1pPr algn="r" defTabSz="1300480">
              <a:defRPr sz="16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 lIns="65023" tIns="65023" rIns="65023" bIns="65023"/>
          <a:lstStyle>
            <a:lvl1pPr defTabSz="1300480">
              <a:defRPr sz="6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92" name="Shape 192"/>
          <p:cNvSpPr/>
          <p:nvPr>
            <p:ph type="body" idx="1"/>
          </p:nvPr>
        </p:nvSpPr>
        <p:spPr>
          <a:xfrm>
            <a:off x="650239" y="2275839"/>
            <a:ext cx="11704322" cy="6436927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471487" indent="-471487" defTabSz="1300480">
              <a:spcBef>
                <a:spcPts val="1000"/>
              </a:spcBef>
              <a:buSzPct val="100000"/>
              <a:buFont typeface="Arial"/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marL="906235" indent="-449035" defTabSz="1300480">
              <a:spcBef>
                <a:spcPts val="10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2pPr>
            <a:lvl3pPr indent="-419100" defTabSz="1300480">
              <a:spcBef>
                <a:spcPts val="1000"/>
              </a:spcBef>
              <a:buSzPct val="100000"/>
              <a:buFont typeface="Arial"/>
              <a:defRPr sz="4400">
                <a:latin typeface="Calibri"/>
                <a:ea typeface="Calibri"/>
                <a:cs typeface="Calibri"/>
                <a:sym typeface="Calibri"/>
              </a:defRPr>
            </a:lvl3pPr>
            <a:lvl4pPr marL="1874520" indent="-502920" defTabSz="1300480">
              <a:spcBef>
                <a:spcPts val="10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4pPr>
            <a:lvl5pPr marL="2331720" indent="-502920" defTabSz="1300480">
              <a:spcBef>
                <a:spcPts val="1000"/>
              </a:spcBef>
              <a:buSzPct val="100000"/>
              <a:buFont typeface="Arial"/>
              <a:buChar char="»"/>
              <a:defRPr sz="44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3" name="Shape 193"/>
          <p:cNvSpPr/>
          <p:nvPr>
            <p:ph type="sldNum" sz="quarter" idx="2"/>
          </p:nvPr>
        </p:nvSpPr>
        <p:spPr>
          <a:xfrm>
            <a:off x="12005833" y="9114112"/>
            <a:ext cx="348727" cy="371349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 lIns="65023" tIns="65023" rIns="65023" bIns="65023"/>
          <a:lstStyle>
            <a:lvl1pPr defTabSz="1300480">
              <a:defRPr sz="6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01" name="Shape 201"/>
          <p:cNvSpPr/>
          <p:nvPr>
            <p:ph type="body" idx="1"/>
          </p:nvPr>
        </p:nvSpPr>
        <p:spPr>
          <a:xfrm>
            <a:off x="650239" y="2275839"/>
            <a:ext cx="11704322" cy="6436927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471487" indent="-471487" defTabSz="1300480">
              <a:spcBef>
                <a:spcPts val="1000"/>
              </a:spcBef>
              <a:buSzPct val="100000"/>
              <a:buFont typeface="Arial"/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marL="906235" indent="-449035" defTabSz="1300480">
              <a:spcBef>
                <a:spcPts val="10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2pPr>
            <a:lvl3pPr indent="-419100" defTabSz="1300480">
              <a:spcBef>
                <a:spcPts val="1000"/>
              </a:spcBef>
              <a:buSzPct val="100000"/>
              <a:buFont typeface="Arial"/>
              <a:defRPr sz="4400">
                <a:latin typeface="Calibri"/>
                <a:ea typeface="Calibri"/>
                <a:cs typeface="Calibri"/>
                <a:sym typeface="Calibri"/>
              </a:defRPr>
            </a:lvl3pPr>
            <a:lvl4pPr marL="1874520" indent="-502920" defTabSz="1300480">
              <a:spcBef>
                <a:spcPts val="10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4pPr>
            <a:lvl5pPr marL="2331720" indent="-502920" defTabSz="1300480">
              <a:spcBef>
                <a:spcPts val="1000"/>
              </a:spcBef>
              <a:buSzPct val="100000"/>
              <a:buFont typeface="Arial"/>
              <a:buChar char="»"/>
              <a:defRPr sz="44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2" name="Shape 202"/>
          <p:cNvSpPr/>
          <p:nvPr>
            <p:ph type="sldNum" sz="quarter" idx="2"/>
          </p:nvPr>
        </p:nvSpPr>
        <p:spPr>
          <a:xfrm>
            <a:off x="12005833" y="9114112"/>
            <a:ext cx="348727" cy="371349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hyperlink" Target="https://vimeo.com/68176170" TargetMode="Externa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2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2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73FA7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/>
            <a:r>
              <a:t>Methods for Making Salts</a:t>
            </a:r>
          </a:p>
        </p:txBody>
      </p:sp>
      <p:sp>
        <p:nvSpPr>
          <p:cNvPr id="212" name="Shape 212"/>
          <p:cNvSpPr/>
          <p:nvPr>
            <p:ph type="body" idx="1"/>
          </p:nvPr>
        </p:nvSpPr>
        <p:spPr>
          <a:xfrm>
            <a:off x="939800" y="2616200"/>
            <a:ext cx="11099800" cy="6286500"/>
          </a:xfrm>
          <a:prstGeom prst="rect">
            <a:avLst/>
          </a:prstGeom>
        </p:spPr>
        <p:txBody>
          <a:bodyPr/>
          <a:lstStyle/>
          <a:p>
            <a:pPr/>
            <a:r>
              <a:t>Outline the methods used to prepare metal salts</a:t>
            </a:r>
          </a:p>
          <a:p>
            <a:pPr/>
            <a:r>
              <a:t>Investigate how to make copper sulphate salt</a:t>
            </a:r>
          </a:p>
        </p:txBody>
      </p:sp>
      <p:sp>
        <p:nvSpPr>
          <p:cNvPr id="213" name="Shape 213"/>
          <p:cNvSpPr/>
          <p:nvPr/>
        </p:nvSpPr>
        <p:spPr>
          <a:xfrm>
            <a:off x="31794" y="28058"/>
            <a:ext cx="953289" cy="54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900" u="sng"/>
            </a:lvl1pPr>
          </a:lstStyle>
          <a:p>
            <a:pPr/>
            <a:r>
              <a:t>CWK</a:t>
            </a:r>
          </a:p>
        </p:txBody>
      </p:sp>
      <p:sp>
        <p:nvSpPr>
          <p:cNvPr id="214" name="Shape 214"/>
          <p:cNvSpPr/>
          <p:nvPr/>
        </p:nvSpPr>
        <p:spPr>
          <a:xfrm>
            <a:off x="12023820" y="28058"/>
            <a:ext cx="892151" cy="54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900" u="sng"/>
            </a:lvl1pPr>
          </a:lstStyle>
          <a:p>
            <a:pPr/>
            <a:r>
              <a:t>Date</a:t>
            </a:r>
          </a:p>
        </p:txBody>
      </p:sp>
      <p:sp>
        <p:nvSpPr>
          <p:cNvPr id="215" name="Shape 215"/>
          <p:cNvSpPr/>
          <p:nvPr/>
        </p:nvSpPr>
        <p:spPr>
          <a:xfrm>
            <a:off x="11488581" y="9467488"/>
            <a:ext cx="150713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200">
                <a:solidFill>
                  <a:srgbClr val="DCDEE0"/>
                </a:solidFill>
              </a:defRPr>
            </a:lvl1pPr>
          </a:lstStyle>
          <a:p>
            <a:pPr/>
            <a:r>
              <a:t>MrMortonScience</a:t>
            </a:r>
          </a:p>
        </p:txBody>
      </p:sp>
      <p:sp>
        <p:nvSpPr>
          <p:cNvPr id="216" name="Shape 216"/>
          <p:cNvSpPr/>
          <p:nvPr/>
        </p:nvSpPr>
        <p:spPr>
          <a:xfrm>
            <a:off x="26044" y="9132649"/>
            <a:ext cx="196961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Lesson 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Roger Hiorns – Chemical artist</a:t>
            </a:r>
          </a:p>
        </p:txBody>
      </p:sp>
      <p:sp>
        <p:nvSpPr>
          <p:cNvPr id="219" name="Shape 219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 marL="467590" indent="-467590">
              <a:lnSpc>
                <a:spcPct val="80000"/>
              </a:lnSpc>
              <a:spcBef>
                <a:spcPts val="700"/>
              </a:spcBef>
              <a:defRPr sz="3800"/>
            </a:pPr>
            <a:r>
              <a:t>Roger Hiorns is a famous British artist who create a beautiful piece of artistic work– </a:t>
            </a:r>
          </a:p>
          <a:p>
            <a:pPr marL="467590" indent="-467590">
              <a:lnSpc>
                <a:spcPct val="80000"/>
              </a:lnSpc>
              <a:spcBef>
                <a:spcPts val="700"/>
              </a:spcBef>
              <a:defRPr sz="3800"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vimeo.com/68176170</a:t>
            </a:r>
            <a:endParaRPr u="sng"/>
          </a:p>
          <a:p>
            <a:pPr marL="467590" indent="-467590">
              <a:lnSpc>
                <a:spcPct val="80000"/>
              </a:lnSpc>
              <a:spcBef>
                <a:spcPts val="700"/>
              </a:spcBef>
              <a:defRPr sz="3800"/>
            </a:pPr>
            <a:r>
              <a:t>“Destined to be remembered as one of the truly worthwhile and significant moments of modern British art” (Jonathan Jones, The Guardian), 151-189 Harper Road, near Elephant &amp; Castle became a site of pilgrimage, with hundreds of people making their way across the capital to the anonymous council flat each day. The exhibit closed to the public in January 2010.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Roger Hiorns – Chemical artist</a:t>
            </a:r>
          </a:p>
        </p:txBody>
      </p:sp>
      <p:sp>
        <p:nvSpPr>
          <p:cNvPr id="222" name="Shape 222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 marL="467590" indent="-467590">
              <a:lnSpc>
                <a:spcPct val="80000"/>
              </a:lnSpc>
              <a:spcBef>
                <a:spcPts val="700"/>
              </a:spcBef>
              <a:defRPr b="1" sz="4100"/>
            </a:pPr>
            <a:r>
              <a:t>What do you think the blue crystals are? </a:t>
            </a:r>
          </a:p>
          <a:p>
            <a:pPr marL="467590" indent="-467590">
              <a:lnSpc>
                <a:spcPct val="80000"/>
              </a:lnSpc>
              <a:spcBef>
                <a:spcPts val="700"/>
              </a:spcBef>
              <a:defRPr b="1" sz="4100"/>
            </a:pPr>
          </a:p>
          <a:p>
            <a:pPr marL="467590" indent="-467590">
              <a:lnSpc>
                <a:spcPct val="80000"/>
              </a:lnSpc>
              <a:spcBef>
                <a:spcPts val="700"/>
              </a:spcBef>
              <a:defRPr b="1" sz="4100"/>
            </a:pPr>
            <a:r>
              <a:t>How did he manage to make such a beautiful artistic creation from a disused apartment in London?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>
            <p:ph type="title"/>
          </p:nvPr>
        </p:nvSpPr>
        <p:spPr>
          <a:xfrm>
            <a:off x="562539" y="-1"/>
            <a:ext cx="11704322" cy="1625601"/>
          </a:xfrm>
          <a:prstGeom prst="rect">
            <a:avLst/>
          </a:prstGeom>
        </p:spPr>
        <p:txBody>
          <a:bodyPr/>
          <a:lstStyle/>
          <a:p>
            <a:pPr defTabSz="1222451">
              <a:defRPr sz="3196"/>
            </a:pPr>
            <a:r>
              <a:t>MAKING SALTS BY FILTRATION AND EVAPORATION</a:t>
            </a:r>
            <a:br/>
            <a:r>
              <a:rPr b="1">
                <a:solidFill>
                  <a:srgbClr val="00B050"/>
                </a:solidFill>
              </a:rPr>
              <a:t>NEUTRALISING METAL COMPOUNDS THAT CANNOT DISSOLVE IN WATER WITH ACIDS</a:t>
            </a:r>
          </a:p>
        </p:txBody>
      </p:sp>
      <p:pic>
        <p:nvPicPr>
          <p:cNvPr id="225" name="image2.png" descr="forward_arrow_colour">
            <a:hlinkClick r:id="" invalidUrl="" action="ppaction://hlinkshowjump?jump=nextslide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013636" y="8771466"/>
            <a:ext cx="896338" cy="817317"/>
          </a:xfrm>
          <a:prstGeom prst="rect">
            <a:avLst/>
          </a:prstGeom>
          <a:ln w="12700">
            <a:miter lim="400000"/>
          </a:ln>
        </p:spPr>
      </p:pic>
      <p:pic>
        <p:nvPicPr>
          <p:cNvPr id="226" name="image1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65670" y="1788159"/>
            <a:ext cx="11921068" cy="794737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1144422">
              <a:defRPr sz="4752"/>
            </a:pPr>
            <a:r>
              <a:t>MAKING SALTS BY TITRATION </a:t>
            </a:r>
            <a:r>
              <a:rPr b="1">
                <a:solidFill>
                  <a:srgbClr val="00B050"/>
                </a:solidFill>
              </a:rPr>
              <a:t>NEUTRALISING ACIDS AND BASES DISSOLVED IN WATER</a:t>
            </a:r>
          </a:p>
        </p:txBody>
      </p:sp>
      <p:pic>
        <p:nvPicPr>
          <p:cNvPr id="231" name="image2.png" descr="forward_arrow_colour">
            <a:hlinkClick r:id="" invalidUrl="" action="ppaction://hlinkshowjump?jump=nextslide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013636" y="8771466"/>
            <a:ext cx="896338" cy="817317"/>
          </a:xfrm>
          <a:prstGeom prst="rect">
            <a:avLst/>
          </a:prstGeom>
          <a:ln w="12700">
            <a:miter lim="400000"/>
          </a:ln>
        </p:spPr>
      </p:pic>
      <p:pic>
        <p:nvPicPr>
          <p:cNvPr id="232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43182" y="2510648"/>
            <a:ext cx="12372623" cy="755001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/>
          <p:nvPr/>
        </p:nvSpPr>
        <p:spPr>
          <a:xfrm>
            <a:off x="781192" y="2111692"/>
            <a:ext cx="11232443" cy="498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130048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Sometimes when two solutions are mixed, they react to form an insoluble solid product. </a:t>
            </a:r>
          </a:p>
        </p:txBody>
      </p:sp>
      <p:sp>
        <p:nvSpPr>
          <p:cNvPr id="237" name="Shape 237"/>
          <p:cNvSpPr/>
          <p:nvPr/>
        </p:nvSpPr>
        <p:spPr>
          <a:xfrm>
            <a:off x="801511" y="4364285"/>
            <a:ext cx="11672713" cy="866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130048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For example, mixing solutions of lead nitrate and sodium chloride produces a yellow precipitate of lead chloride.</a:t>
            </a:r>
          </a:p>
        </p:txBody>
      </p:sp>
      <p:sp>
        <p:nvSpPr>
          <p:cNvPr id="238" name="Shape 238"/>
          <p:cNvSpPr/>
          <p:nvPr>
            <p:ph type="title"/>
          </p:nvPr>
        </p:nvSpPr>
        <p:spPr>
          <a:xfrm>
            <a:off x="722490" y="281269"/>
            <a:ext cx="11704321" cy="1625601"/>
          </a:xfrm>
          <a:prstGeom prst="rect">
            <a:avLst/>
          </a:prstGeom>
        </p:spPr>
        <p:txBody>
          <a:bodyPr/>
          <a:lstStyle/>
          <a:p>
            <a:pPr defTabSz="1144422">
              <a:defRPr sz="4752"/>
            </a:pPr>
            <a:r>
              <a:t>MAKING SALTS BY  PRECIPITATION </a:t>
            </a:r>
            <a:r>
              <a:rPr b="1">
                <a:solidFill>
                  <a:srgbClr val="00B050"/>
                </a:solidFill>
              </a:rPr>
              <a:t>REACTING TO SALTS TO FORM A NEW SALT</a:t>
            </a:r>
          </a:p>
        </p:txBody>
      </p:sp>
      <p:sp>
        <p:nvSpPr>
          <p:cNvPr id="239" name="Shape 239"/>
          <p:cNvSpPr/>
          <p:nvPr/>
        </p:nvSpPr>
        <p:spPr>
          <a:xfrm>
            <a:off x="781855" y="2800345"/>
            <a:ext cx="11081174" cy="498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1300480"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The insoluble solid product is called a </a:t>
            </a:r>
            <a:r>
              <a:rPr b="1">
                <a:solidFill>
                  <a:srgbClr val="FF6600"/>
                </a:solidFill>
              </a:rPr>
              <a:t>precipitate</a:t>
            </a:r>
            <a:r>
              <a:t>.</a:t>
            </a:r>
          </a:p>
        </p:txBody>
      </p:sp>
      <p:sp>
        <p:nvSpPr>
          <p:cNvPr id="240" name="Shape 240"/>
          <p:cNvSpPr/>
          <p:nvPr/>
        </p:nvSpPr>
        <p:spPr>
          <a:xfrm>
            <a:off x="801511" y="3416018"/>
            <a:ext cx="11932356" cy="498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130048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You can spot a precipitate because the mixture goes cloudy.</a:t>
            </a:r>
          </a:p>
        </p:txBody>
      </p:sp>
      <p:grpSp>
        <p:nvGrpSpPr>
          <p:cNvPr id="256" name="Group 256"/>
          <p:cNvGrpSpPr/>
          <p:nvPr/>
        </p:nvGrpSpPr>
        <p:grpSpPr>
          <a:xfrm>
            <a:off x="237067" y="5834097"/>
            <a:ext cx="12530668" cy="2474526"/>
            <a:chOff x="0" y="0"/>
            <a:chExt cx="12530666" cy="2474524"/>
          </a:xfrm>
        </p:grpSpPr>
        <p:sp>
          <p:nvSpPr>
            <p:cNvPr id="241" name="Shape 241"/>
            <p:cNvSpPr/>
            <p:nvPr/>
          </p:nvSpPr>
          <p:spPr>
            <a:xfrm>
              <a:off x="0" y="0"/>
              <a:ext cx="12530667" cy="2474525"/>
            </a:xfrm>
            <a:prstGeom prst="roundRect">
              <a:avLst>
                <a:gd name="adj" fmla="val 12500"/>
              </a:avLst>
            </a:prstGeom>
            <a:solidFill>
              <a:srgbClr val="FFFFCC"/>
            </a:solidFill>
            <a:ln w="50800" cap="flat">
              <a:solidFill>
                <a:srgbClr val="FF66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42" name="Shape 242"/>
            <p:cNvSpPr/>
            <p:nvPr/>
          </p:nvSpPr>
          <p:spPr>
            <a:xfrm>
              <a:off x="815057" y="135466"/>
              <a:ext cx="991516" cy="8666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/>
            <a:p>
              <a:pPr algn="l" defTabSz="1300480">
                <a:defRPr b="1" sz="24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lead</a:t>
              </a:r>
            </a:p>
            <a:p>
              <a:pPr algn="l" defTabSz="1300480">
                <a:defRPr b="1" sz="24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nitrate</a:t>
              </a:r>
            </a:p>
          </p:txBody>
        </p:sp>
        <p:sp>
          <p:nvSpPr>
            <p:cNvPr id="243" name="Shape 243"/>
            <p:cNvSpPr/>
            <p:nvPr/>
          </p:nvSpPr>
          <p:spPr>
            <a:xfrm>
              <a:off x="126435" y="1555608"/>
              <a:ext cx="1831204" cy="5417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/>
            <a:p>
              <a:pPr algn="l" defTabSz="1300480">
                <a:defRPr b="1" sz="24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Pb(NO</a:t>
              </a:r>
              <a:r>
                <a:rPr baseline="-20250"/>
                <a:t>3</a:t>
              </a:r>
              <a:r>
                <a:t>)</a:t>
              </a:r>
              <a:r>
                <a:rPr baseline="-20250"/>
                <a:t>2</a:t>
              </a:r>
              <a:r>
                <a:t> </a:t>
              </a:r>
              <a:r>
                <a:rPr b="0"/>
                <a:t>(aq)</a:t>
              </a:r>
            </a:p>
          </p:txBody>
        </p:sp>
        <p:sp>
          <p:nvSpPr>
            <p:cNvPr id="244" name="Shape 244"/>
            <p:cNvSpPr/>
            <p:nvPr/>
          </p:nvSpPr>
          <p:spPr>
            <a:xfrm>
              <a:off x="4082062" y="135466"/>
              <a:ext cx="1172788" cy="8666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/>
            <a:p>
              <a:pPr algn="l" defTabSz="1300480">
                <a:defRPr b="1" sz="24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sodium</a:t>
              </a:r>
            </a:p>
            <a:p>
              <a:pPr algn="l" defTabSz="1300480">
                <a:defRPr b="1" sz="24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chloride</a:t>
              </a:r>
            </a:p>
          </p:txBody>
        </p:sp>
        <p:sp>
          <p:nvSpPr>
            <p:cNvPr id="245" name="Shape 245"/>
            <p:cNvSpPr/>
            <p:nvPr/>
          </p:nvSpPr>
          <p:spPr>
            <a:xfrm>
              <a:off x="3863058" y="1555608"/>
              <a:ext cx="1444548" cy="4983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/>
            <a:p>
              <a:pPr algn="l" defTabSz="1300480">
                <a:defRPr b="1" sz="24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2NaCl </a:t>
              </a:r>
              <a:r>
                <a:rPr b="0"/>
                <a:t>(aq)</a:t>
              </a:r>
            </a:p>
          </p:txBody>
        </p:sp>
        <p:sp>
          <p:nvSpPr>
            <p:cNvPr id="246" name="Shape 246"/>
            <p:cNvSpPr/>
            <p:nvPr/>
          </p:nvSpPr>
          <p:spPr>
            <a:xfrm>
              <a:off x="7026204" y="135466"/>
              <a:ext cx="1172788" cy="8666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/>
            <a:p>
              <a:pPr algn="l" defTabSz="1300480">
                <a:defRPr b="1" sz="2400">
                  <a:solidFill>
                    <a:srgbClr val="FF66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lead</a:t>
              </a:r>
            </a:p>
            <a:p>
              <a:pPr algn="l" defTabSz="1300480">
                <a:defRPr b="1" sz="2400">
                  <a:solidFill>
                    <a:srgbClr val="FF66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chloride</a:t>
              </a:r>
            </a:p>
          </p:txBody>
        </p:sp>
        <p:sp>
          <p:nvSpPr>
            <p:cNvPr id="247" name="Shape 247"/>
            <p:cNvSpPr/>
            <p:nvPr/>
          </p:nvSpPr>
          <p:spPr>
            <a:xfrm>
              <a:off x="6978791" y="1555608"/>
              <a:ext cx="1180676" cy="5417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/>
            <a:p>
              <a:pPr algn="l" defTabSz="1300480">
                <a:defRPr b="1" sz="2400">
                  <a:solidFill>
                    <a:srgbClr val="FF66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PbCl</a:t>
              </a:r>
              <a:r>
                <a:rPr baseline="-20250"/>
                <a:t>2</a:t>
              </a:r>
              <a:r>
                <a:rPr b="0"/>
                <a:t> (s)</a:t>
              </a:r>
            </a:p>
          </p:txBody>
        </p:sp>
        <p:sp>
          <p:nvSpPr>
            <p:cNvPr id="248" name="Shape 248"/>
            <p:cNvSpPr/>
            <p:nvPr/>
          </p:nvSpPr>
          <p:spPr>
            <a:xfrm>
              <a:off x="10123875" y="135466"/>
              <a:ext cx="1147042" cy="8666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/>
            <a:p>
              <a:pPr algn="l" defTabSz="1300480">
                <a:defRPr b="1" sz="24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sodium</a:t>
              </a:r>
            </a:p>
            <a:p>
              <a:pPr algn="l" defTabSz="1300480">
                <a:defRPr b="1" sz="24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nitrate</a:t>
              </a:r>
            </a:p>
          </p:txBody>
        </p:sp>
        <p:sp>
          <p:nvSpPr>
            <p:cNvPr id="249" name="Shape 249"/>
            <p:cNvSpPr/>
            <p:nvPr/>
          </p:nvSpPr>
          <p:spPr>
            <a:xfrm>
              <a:off x="9645226" y="1555608"/>
              <a:ext cx="1718244" cy="5417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/>
            <a:p>
              <a:pPr algn="l" defTabSz="1300480">
                <a:defRPr b="1" sz="24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2NaNO</a:t>
              </a:r>
              <a:r>
                <a:rPr baseline="-20250"/>
                <a:t>3</a:t>
              </a:r>
              <a:r>
                <a:rPr b="0"/>
                <a:t> (aq)</a:t>
              </a:r>
            </a:p>
          </p:txBody>
        </p:sp>
        <p:sp>
          <p:nvSpPr>
            <p:cNvPr id="250" name="Shape 250"/>
            <p:cNvSpPr/>
            <p:nvPr/>
          </p:nvSpPr>
          <p:spPr>
            <a:xfrm>
              <a:off x="6337582" y="395111"/>
              <a:ext cx="411830" cy="4348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>
              <a:lvl1pPr algn="l" defTabSz="1300480">
                <a:defRPr sz="2400">
                  <a:latin typeface="Monotype Sorts"/>
                  <a:ea typeface="Monotype Sorts"/>
                  <a:cs typeface="Monotype Sorts"/>
                  <a:sym typeface="Monotype Sorts"/>
                </a:defRPr>
              </a:lvl1pPr>
            </a:lstStyle>
            <a:p>
              <a:pPr>
                <a:defRPr b="1">
                  <a:latin typeface="Calibri"/>
                  <a:ea typeface="Calibri"/>
                  <a:cs typeface="Calibri"/>
                  <a:sym typeface="Calibri"/>
                </a:defRPr>
              </a:pPr>
              <a:r>
                <a:rPr b="0">
                  <a:latin typeface="Monotype Sorts"/>
                  <a:ea typeface="Monotype Sorts"/>
                  <a:cs typeface="Monotype Sorts"/>
                  <a:sym typeface="Monotype Sorts"/>
                </a:rPr>
                <a:t></a:t>
              </a:r>
            </a:p>
          </p:txBody>
        </p:sp>
        <p:sp>
          <p:nvSpPr>
            <p:cNvPr id="251" name="Shape 251"/>
            <p:cNvSpPr/>
            <p:nvPr/>
          </p:nvSpPr>
          <p:spPr>
            <a:xfrm>
              <a:off x="6337582" y="1555608"/>
              <a:ext cx="411830" cy="4348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>
              <a:lvl1pPr algn="l" defTabSz="1300480">
                <a:defRPr sz="2400">
                  <a:latin typeface="Monotype Sorts"/>
                  <a:ea typeface="Monotype Sorts"/>
                  <a:cs typeface="Monotype Sorts"/>
                  <a:sym typeface="Monotype Sorts"/>
                </a:defRPr>
              </a:lvl1pPr>
            </a:lstStyle>
            <a:p>
              <a:pPr>
                <a:defRPr b="1">
                  <a:latin typeface="Calibri"/>
                  <a:ea typeface="Calibri"/>
                  <a:cs typeface="Calibri"/>
                  <a:sym typeface="Calibri"/>
                </a:defRPr>
              </a:pPr>
              <a:r>
                <a:rPr b="0">
                  <a:latin typeface="Monotype Sorts"/>
                  <a:ea typeface="Monotype Sorts"/>
                  <a:cs typeface="Monotype Sorts"/>
                  <a:sym typeface="Monotype Sorts"/>
                </a:rPr>
                <a:t></a:t>
              </a:r>
            </a:p>
          </p:txBody>
        </p:sp>
        <p:sp>
          <p:nvSpPr>
            <p:cNvPr id="252" name="Shape 252"/>
            <p:cNvSpPr/>
            <p:nvPr/>
          </p:nvSpPr>
          <p:spPr>
            <a:xfrm>
              <a:off x="3165404" y="264160"/>
              <a:ext cx="459009" cy="9047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>
              <a:lvl1pPr algn="l" defTabSz="1300480">
                <a:defRPr b="1" sz="50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+</a:t>
              </a:r>
            </a:p>
          </p:txBody>
        </p:sp>
        <p:sp>
          <p:nvSpPr>
            <p:cNvPr id="253" name="Shape 253"/>
            <p:cNvSpPr/>
            <p:nvPr/>
          </p:nvSpPr>
          <p:spPr>
            <a:xfrm>
              <a:off x="3165404" y="1424657"/>
              <a:ext cx="459009" cy="9047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>
              <a:lvl1pPr algn="l" defTabSz="1300480">
                <a:defRPr b="1" sz="50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+</a:t>
              </a:r>
            </a:p>
          </p:txBody>
        </p:sp>
        <p:sp>
          <p:nvSpPr>
            <p:cNvPr id="254" name="Shape 254"/>
            <p:cNvSpPr/>
            <p:nvPr/>
          </p:nvSpPr>
          <p:spPr>
            <a:xfrm>
              <a:off x="8929511" y="264160"/>
              <a:ext cx="459009" cy="9047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>
              <a:lvl1pPr algn="l" defTabSz="1300480">
                <a:defRPr b="1" sz="50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+</a:t>
              </a:r>
            </a:p>
          </p:txBody>
        </p:sp>
        <p:sp>
          <p:nvSpPr>
            <p:cNvPr id="255" name="Shape 255"/>
            <p:cNvSpPr/>
            <p:nvPr/>
          </p:nvSpPr>
          <p:spPr>
            <a:xfrm>
              <a:off x="8929511" y="1424657"/>
              <a:ext cx="459009" cy="9047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>
              <a:lvl1pPr algn="l" defTabSz="1300480">
                <a:defRPr b="1" sz="50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+</a:t>
              </a:r>
            </a:p>
          </p:txBody>
        </p:sp>
      </p:grpSp>
      <p:pic>
        <p:nvPicPr>
          <p:cNvPr id="257" name="image2.png" descr="forward_arrow_colour">
            <a:hlinkClick r:id="" invalidUrl="" action="ppaction://hlinkshowjump?jump=nextslide" tgtFrame="" tooltip="" history="1" highlightClick="0" endSnd="0"/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013636" y="8771466"/>
            <a:ext cx="896338" cy="8173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7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7" grpId="5"/>
      <p:bldP build="whole" bldLvl="1" animBg="1" rev="0" advAuto="0" spid="256" grpId="4"/>
      <p:bldP build="whole" bldLvl="1" animBg="1" rev="0" advAuto="0" spid="237" grpId="3"/>
      <p:bldP build="whole" bldLvl="1" animBg="1" rev="0" advAuto="0" spid="240" grpId="2"/>
      <p:bldP build="whole" bldLvl="1" animBg="1" rev="0" advAuto="0" spid="23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/>
          <p:nvPr>
            <p:ph type="title"/>
          </p:nvPr>
        </p:nvSpPr>
        <p:spPr>
          <a:xfrm>
            <a:off x="562539" y="-141358"/>
            <a:ext cx="11704322" cy="1625601"/>
          </a:xfrm>
          <a:prstGeom prst="rect">
            <a:avLst/>
          </a:prstGeom>
        </p:spPr>
        <p:txBody>
          <a:bodyPr/>
          <a:lstStyle>
            <a:lvl1pPr defTabSz="1144422">
              <a:defRPr sz="4752"/>
            </a:lvl1pPr>
          </a:lstStyle>
          <a:p>
            <a:pPr/>
            <a:r>
              <a:t>MAKING SALT BY DIRECT REACTION OF ELEMENTS</a:t>
            </a:r>
          </a:p>
        </p:txBody>
      </p:sp>
      <p:pic>
        <p:nvPicPr>
          <p:cNvPr id="260" name="image4.jpg" descr="a510118_credit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06737" y="2307448"/>
            <a:ext cx="4127219" cy="6482082"/>
          </a:xfrm>
          <a:prstGeom prst="rect">
            <a:avLst/>
          </a:prstGeom>
          <a:ln w="12700">
            <a:miter lim="400000"/>
          </a:ln>
        </p:spPr>
      </p:pic>
      <p:sp>
        <p:nvSpPr>
          <p:cNvPr id="261" name="Shape 261"/>
          <p:cNvSpPr/>
          <p:nvPr/>
        </p:nvSpPr>
        <p:spPr>
          <a:xfrm>
            <a:off x="801511" y="2774809"/>
            <a:ext cx="6333067" cy="1234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1300480">
              <a:defRPr sz="2400">
                <a:solidFill>
                  <a:srgbClr val="010066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For example, when a piece of sodium reacts with chlorine gas it produces the white solid sodium chloride</a:t>
            </a:r>
          </a:p>
        </p:txBody>
      </p:sp>
      <p:sp>
        <p:nvSpPr>
          <p:cNvPr id="262" name="Shape 262"/>
          <p:cNvSpPr/>
          <p:nvPr/>
        </p:nvSpPr>
        <p:spPr>
          <a:xfrm>
            <a:off x="767362" y="1394813"/>
            <a:ext cx="11950418" cy="904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1300480">
              <a:defRPr b="1" sz="50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REACTING BASIC AND ACIDIC ELEMENTS</a:t>
            </a:r>
            <a:r>
              <a:rPr sz="2400">
                <a:solidFill>
                  <a:srgbClr val="010066"/>
                </a:solidFill>
              </a:rPr>
              <a:t>.</a:t>
            </a:r>
          </a:p>
        </p:txBody>
      </p:sp>
      <p:grpSp>
        <p:nvGrpSpPr>
          <p:cNvPr id="269" name="Group 269"/>
          <p:cNvGrpSpPr/>
          <p:nvPr/>
        </p:nvGrpSpPr>
        <p:grpSpPr>
          <a:xfrm>
            <a:off x="711200" y="5743788"/>
            <a:ext cx="6552072" cy="1725733"/>
            <a:chOff x="0" y="0"/>
            <a:chExt cx="6552071" cy="1725732"/>
          </a:xfrm>
        </p:grpSpPr>
        <p:sp>
          <p:nvSpPr>
            <p:cNvPr id="263" name="Shape 263"/>
            <p:cNvSpPr/>
            <p:nvPr/>
          </p:nvSpPr>
          <p:spPr>
            <a:xfrm>
              <a:off x="0" y="0"/>
              <a:ext cx="6552072" cy="1384019"/>
            </a:xfrm>
            <a:prstGeom prst="roundRect">
              <a:avLst>
                <a:gd name="adj" fmla="val 12500"/>
              </a:avLst>
            </a:prstGeom>
            <a:solidFill>
              <a:srgbClr val="FFFFCC"/>
            </a:solidFill>
            <a:ln w="50800" cap="flat">
              <a:solidFill>
                <a:srgbClr val="FF66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64" name="Shape 264"/>
            <p:cNvSpPr/>
            <p:nvPr/>
          </p:nvSpPr>
          <p:spPr>
            <a:xfrm>
              <a:off x="1562382" y="300284"/>
              <a:ext cx="941493" cy="1425449"/>
            </a:xfrm>
            <a:prstGeom prst="rect">
              <a:avLst/>
            </a:prstGeom>
            <a:solidFill>
              <a:srgbClr val="FF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t">
              <a:spAutoFit/>
            </a:bodyPr>
            <a:lstStyle>
              <a:lvl1pPr algn="l" defTabSz="1300480">
                <a:defRPr b="1" sz="42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+</a:t>
              </a:r>
            </a:p>
          </p:txBody>
        </p:sp>
        <p:sp>
          <p:nvSpPr>
            <p:cNvPr id="265" name="Shape 265"/>
            <p:cNvSpPr/>
            <p:nvPr/>
          </p:nvSpPr>
          <p:spPr>
            <a:xfrm>
              <a:off x="3883377" y="365760"/>
              <a:ext cx="411830" cy="434849"/>
            </a:xfrm>
            <a:prstGeom prst="rect">
              <a:avLst/>
            </a:prstGeom>
            <a:solidFill>
              <a:srgbClr val="FF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>
              <a:lvl1pPr algn="l" defTabSz="1300480">
                <a:defRPr sz="2400">
                  <a:latin typeface="Monotype Sorts"/>
                  <a:ea typeface="Monotype Sorts"/>
                  <a:cs typeface="Monotype Sorts"/>
                  <a:sym typeface="Monotype Sorts"/>
                </a:defRPr>
              </a:lvl1pPr>
            </a:lstStyle>
            <a:p>
              <a:pPr>
                <a:defRPr b="1">
                  <a:latin typeface="Calibri"/>
                  <a:ea typeface="Calibri"/>
                  <a:cs typeface="Calibri"/>
                  <a:sym typeface="Calibri"/>
                </a:defRPr>
              </a:pPr>
              <a:r>
                <a:rPr b="0">
                  <a:latin typeface="Monotype Sorts"/>
                  <a:ea typeface="Monotype Sorts"/>
                  <a:cs typeface="Monotype Sorts"/>
                  <a:sym typeface="Monotype Sorts"/>
                </a:rPr>
                <a:t></a:t>
              </a:r>
            </a:p>
          </p:txBody>
        </p:sp>
        <p:sp>
          <p:nvSpPr>
            <p:cNvPr id="266" name="Shape 266"/>
            <p:cNvSpPr/>
            <p:nvPr/>
          </p:nvSpPr>
          <p:spPr>
            <a:xfrm>
              <a:off x="58702" y="541867"/>
              <a:ext cx="1625601" cy="574549"/>
            </a:xfrm>
            <a:prstGeom prst="rect">
              <a:avLst/>
            </a:prstGeom>
            <a:solidFill>
              <a:srgbClr val="FF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t">
              <a:spAutoFit/>
            </a:bodyPr>
            <a:lstStyle>
              <a:lvl1pPr algn="l" defTabSz="1300480">
                <a:defRPr b="1" sz="2800">
                  <a:solidFill>
                    <a:srgbClr val="010066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sodium</a:t>
              </a:r>
            </a:p>
          </p:txBody>
        </p:sp>
        <p:sp>
          <p:nvSpPr>
            <p:cNvPr id="267" name="Shape 267"/>
            <p:cNvSpPr/>
            <p:nvPr/>
          </p:nvSpPr>
          <p:spPr>
            <a:xfrm>
              <a:off x="2122311" y="365760"/>
              <a:ext cx="1172788" cy="498349"/>
            </a:xfrm>
            <a:prstGeom prst="rect">
              <a:avLst/>
            </a:prstGeom>
            <a:solidFill>
              <a:srgbClr val="FF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>
              <a:lvl1pPr algn="l" defTabSz="1300480">
                <a:defRPr b="1" sz="2400">
                  <a:solidFill>
                    <a:srgbClr val="010066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chlorine</a:t>
              </a:r>
            </a:p>
          </p:txBody>
        </p:sp>
        <p:sp>
          <p:nvSpPr>
            <p:cNvPr id="268" name="Shape 268"/>
            <p:cNvSpPr/>
            <p:nvPr/>
          </p:nvSpPr>
          <p:spPr>
            <a:xfrm>
              <a:off x="4495235" y="108373"/>
              <a:ext cx="1172789" cy="866649"/>
            </a:xfrm>
            <a:prstGeom prst="rect">
              <a:avLst/>
            </a:prstGeom>
            <a:solidFill>
              <a:srgbClr val="FF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/>
            <a:p>
              <a:pPr algn="l" defTabSz="1300480">
                <a:defRPr b="1" sz="2400">
                  <a:solidFill>
                    <a:srgbClr val="010066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sodium</a:t>
              </a:r>
            </a:p>
            <a:p>
              <a:pPr algn="l" defTabSz="1300480">
                <a:defRPr b="1" sz="2400">
                  <a:solidFill>
                    <a:srgbClr val="010066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chloride</a:t>
              </a:r>
            </a:p>
          </p:txBody>
        </p:sp>
      </p:grpSp>
      <p:sp>
        <p:nvSpPr>
          <p:cNvPr id="270" name="Shape 270"/>
          <p:cNvSpPr/>
          <p:nvPr/>
        </p:nvSpPr>
        <p:spPr>
          <a:xfrm>
            <a:off x="801511" y="4551679"/>
            <a:ext cx="5723467" cy="498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1300480">
              <a:defRPr sz="2400">
                <a:solidFill>
                  <a:srgbClr val="010066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The word equation for this reaction is:</a:t>
            </a:r>
          </a:p>
        </p:txBody>
      </p:sp>
      <p:grpSp>
        <p:nvGrpSpPr>
          <p:cNvPr id="277" name="Group 277"/>
          <p:cNvGrpSpPr/>
          <p:nvPr/>
        </p:nvGrpSpPr>
        <p:grpSpPr>
          <a:xfrm>
            <a:off x="729262" y="7369386"/>
            <a:ext cx="6552074" cy="1384020"/>
            <a:chOff x="0" y="0"/>
            <a:chExt cx="6552072" cy="1384018"/>
          </a:xfrm>
        </p:grpSpPr>
        <p:sp>
          <p:nvSpPr>
            <p:cNvPr id="271" name="Shape 271"/>
            <p:cNvSpPr/>
            <p:nvPr/>
          </p:nvSpPr>
          <p:spPr>
            <a:xfrm>
              <a:off x="0" y="0"/>
              <a:ext cx="6552073" cy="1384019"/>
            </a:xfrm>
            <a:prstGeom prst="roundRect">
              <a:avLst>
                <a:gd name="adj" fmla="val 12500"/>
              </a:avLst>
            </a:prstGeom>
            <a:solidFill>
              <a:srgbClr val="FFFFCC"/>
            </a:solidFill>
            <a:ln w="50800" cap="flat">
              <a:solidFill>
                <a:srgbClr val="FF66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72" name="Shape 272"/>
            <p:cNvSpPr/>
            <p:nvPr/>
          </p:nvSpPr>
          <p:spPr>
            <a:xfrm>
              <a:off x="1562382" y="300284"/>
              <a:ext cx="408407" cy="777749"/>
            </a:xfrm>
            <a:prstGeom prst="rect">
              <a:avLst/>
            </a:prstGeom>
            <a:solidFill>
              <a:srgbClr val="FF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>
              <a:lvl1pPr algn="l" defTabSz="1300480">
                <a:defRPr b="1" sz="42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+</a:t>
              </a:r>
            </a:p>
          </p:txBody>
        </p:sp>
        <p:sp>
          <p:nvSpPr>
            <p:cNvPr id="273" name="Shape 273"/>
            <p:cNvSpPr/>
            <p:nvPr/>
          </p:nvSpPr>
          <p:spPr>
            <a:xfrm>
              <a:off x="3883378" y="365760"/>
              <a:ext cx="411831" cy="434849"/>
            </a:xfrm>
            <a:prstGeom prst="rect">
              <a:avLst/>
            </a:prstGeom>
            <a:solidFill>
              <a:srgbClr val="FF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>
              <a:lvl1pPr algn="l" defTabSz="1300480">
                <a:defRPr sz="2400">
                  <a:latin typeface="Monotype Sorts"/>
                  <a:ea typeface="Monotype Sorts"/>
                  <a:cs typeface="Monotype Sorts"/>
                  <a:sym typeface="Monotype Sorts"/>
                </a:defRPr>
              </a:lvl1pPr>
            </a:lstStyle>
            <a:p>
              <a:pPr>
                <a:defRPr b="1">
                  <a:latin typeface="Calibri"/>
                  <a:ea typeface="Calibri"/>
                  <a:cs typeface="Calibri"/>
                  <a:sym typeface="Calibri"/>
                </a:defRPr>
              </a:pPr>
              <a:r>
                <a:rPr b="0">
                  <a:latin typeface="Monotype Sorts"/>
                  <a:ea typeface="Monotype Sorts"/>
                  <a:cs typeface="Monotype Sorts"/>
                  <a:sym typeface="Monotype Sorts"/>
                </a:rPr>
                <a:t></a:t>
              </a:r>
            </a:p>
          </p:txBody>
        </p:sp>
        <p:sp>
          <p:nvSpPr>
            <p:cNvPr id="274" name="Shape 274"/>
            <p:cNvSpPr/>
            <p:nvPr/>
          </p:nvSpPr>
          <p:spPr>
            <a:xfrm>
              <a:off x="115146" y="365760"/>
              <a:ext cx="959964" cy="498349"/>
            </a:xfrm>
            <a:prstGeom prst="rect">
              <a:avLst/>
            </a:prstGeom>
            <a:solidFill>
              <a:srgbClr val="FF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>
              <a:lvl1pPr algn="l" defTabSz="1300480">
                <a:defRPr b="1" sz="2400">
                  <a:solidFill>
                    <a:srgbClr val="010066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2Na(s)</a:t>
              </a:r>
            </a:p>
          </p:txBody>
        </p:sp>
        <p:sp>
          <p:nvSpPr>
            <p:cNvPr id="275" name="Shape 275"/>
            <p:cNvSpPr/>
            <p:nvPr/>
          </p:nvSpPr>
          <p:spPr>
            <a:xfrm>
              <a:off x="2122311" y="365760"/>
              <a:ext cx="817834" cy="541783"/>
            </a:xfrm>
            <a:prstGeom prst="rect">
              <a:avLst/>
            </a:prstGeom>
            <a:solidFill>
              <a:srgbClr val="FF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/>
            <a:p>
              <a:pPr algn="l" defTabSz="1300480">
                <a:defRPr b="1" sz="2400">
                  <a:solidFill>
                    <a:srgbClr val="010066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Cl</a:t>
              </a:r>
              <a:r>
                <a:rPr baseline="-20250"/>
                <a:t>2</a:t>
              </a:r>
              <a:r>
                <a:t>(g)</a:t>
              </a:r>
            </a:p>
          </p:txBody>
        </p:sp>
        <p:sp>
          <p:nvSpPr>
            <p:cNvPr id="276" name="Shape 276"/>
            <p:cNvSpPr/>
            <p:nvPr/>
          </p:nvSpPr>
          <p:spPr>
            <a:xfrm>
              <a:off x="4456854" y="270933"/>
              <a:ext cx="1196155" cy="498349"/>
            </a:xfrm>
            <a:prstGeom prst="rect">
              <a:avLst/>
            </a:prstGeom>
            <a:solidFill>
              <a:srgbClr val="FFFF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>
              <a:lvl1pPr algn="l" defTabSz="1300480">
                <a:defRPr b="1" sz="2400">
                  <a:solidFill>
                    <a:srgbClr val="010066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2NaCl(s)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Subtype="1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1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1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6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0" grpId="3"/>
      <p:bldP build="whole" bldLvl="1" animBg="1" rev="0" advAuto="0" spid="277" grpId="5"/>
      <p:bldP build="whole" bldLvl="1" animBg="1" rev="0" advAuto="0" spid="269" grpId="4"/>
      <p:bldP build="whole" bldLvl="1" animBg="1" rev="0" advAuto="0" spid="260" grpId="2"/>
      <p:bldP build="whole" bldLvl="1" animBg="1" rev="0" advAuto="0" spid="26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/>
          <p:nvPr/>
        </p:nvSpPr>
        <p:spPr>
          <a:xfrm>
            <a:off x="1524319" y="4567027"/>
            <a:ext cx="997061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https://www.youtube.com/watch?v=89r8fIR34Gc</a:t>
            </a:r>
          </a:p>
        </p:txBody>
      </p:sp>
      <p:sp>
        <p:nvSpPr>
          <p:cNvPr id="280" name="Shape 280"/>
          <p:cNvSpPr/>
          <p:nvPr/>
        </p:nvSpPr>
        <p:spPr>
          <a:xfrm>
            <a:off x="3672120" y="3811072"/>
            <a:ext cx="450936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How its made copper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