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xfrm>
            <a:off x="11962227" y="8882098"/>
            <a:ext cx="392333" cy="4094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1"/>
          <p:cNvGrpSpPr/>
          <p:nvPr/>
        </p:nvGrpSpPr>
        <p:grpSpPr>
          <a:xfrm>
            <a:off x="-1" y="-1"/>
            <a:ext cx="13007059" cy="9751344"/>
            <a:chOff x="0" y="0"/>
            <a:chExt cx="13007057" cy="9751342"/>
          </a:xfrm>
        </p:grpSpPr>
        <p:sp>
          <p:nvSpPr>
            <p:cNvPr id="142" name="Shape 142"/>
            <p:cNvSpPr/>
            <p:nvPr/>
          </p:nvSpPr>
          <p:spPr>
            <a:xfrm>
              <a:off x="0" y="27093"/>
              <a:ext cx="13000285" cy="738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36408" y="0"/>
              <a:ext cx="12663877" cy="732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7750950"/>
              <a:ext cx="9116907" cy="43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9116907" y="8076071"/>
              <a:ext cx="3883378" cy="14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8412480"/>
              <a:ext cx="10801210" cy="74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0801208" y="8358293"/>
              <a:ext cx="2199077" cy="22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8170898" y="8613422"/>
              <a:ext cx="4829387" cy="44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8965635"/>
              <a:ext cx="8170898" cy="7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4734560" y="9128195"/>
              <a:ext cx="5676054" cy="62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9830364" y="8735342"/>
              <a:ext cx="3169921" cy="85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1356622" y="7114258"/>
              <a:ext cx="1643663" cy="54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3355058"/>
              <a:ext cx="11356623" cy="377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1356622" y="6883964"/>
              <a:ext cx="1643663" cy="717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2068124"/>
              <a:ext cx="11356623" cy="493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179342" y="0"/>
              <a:ext cx="7132321" cy="615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2271022" y="6100515"/>
              <a:ext cx="729263" cy="67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2365849" y="5843129"/>
              <a:ext cx="634436" cy="7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40586" y="0"/>
              <a:ext cx="7042010" cy="604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2702258" y="5721208"/>
              <a:ext cx="298027" cy="29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026204" y="0"/>
              <a:ext cx="5676054" cy="572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7875129" y="0"/>
              <a:ext cx="4962597" cy="559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2810631" y="5585742"/>
              <a:ext cx="189654" cy="21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2650329" y="1919111"/>
              <a:ext cx="349956" cy="116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1530471" y="0"/>
              <a:ext cx="1293708" cy="235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2216835" y="0"/>
              <a:ext cx="769903" cy="179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2864817" y="1474328"/>
              <a:ext cx="135468" cy="70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515" y="3614702"/>
              <a:ext cx="12986739" cy="420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2988995" y="7861582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515" y="4858737"/>
              <a:ext cx="12986739" cy="301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515" y="7172959"/>
              <a:ext cx="12986739" cy="93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928337" y="0"/>
              <a:ext cx="10062917" cy="717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7498080" y="0"/>
              <a:ext cx="5493174" cy="590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8918222" y="0"/>
              <a:ext cx="4073032" cy="556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0202898" y="0"/>
              <a:ext cx="2788356" cy="468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0598008" y="0"/>
              <a:ext cx="2393246" cy="437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1245991" y="0"/>
              <a:ext cx="1745263" cy="335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-1" y="3684693"/>
              <a:ext cx="13000286" cy="4194952"/>
              <a:chOff x="0" y="0"/>
              <a:chExt cx="13000285" cy="4194951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1" y="0"/>
                <a:ext cx="8286046" cy="2964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8231858" y="2625795"/>
                <a:ext cx="4768427" cy="1569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182" name="Shape 182"/>
          <p:cNvSpPr/>
          <p:nvPr>
            <p:ph type="title"/>
          </p:nvPr>
        </p:nvSpPr>
        <p:spPr>
          <a:xfrm>
            <a:off x="650239" y="2275839"/>
            <a:ext cx="11704322" cy="260096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xfrm>
            <a:off x="11985791" y="9178079"/>
            <a:ext cx="368769" cy="352002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1300480"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267968" y="1641855"/>
            <a:ext cx="10468865" cy="3299969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585216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xfrm>
            <a:off x="1267968" y="5023103"/>
            <a:ext cx="10468865" cy="113792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/>
          <a:lstStyle>
            <a:lvl1pPr defTabSz="585216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008701" y="196763"/>
            <a:ext cx="5002277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Molecular formula</a:t>
            </a:r>
          </a:p>
        </p:txBody>
      </p:sp>
      <p:grpSp>
        <p:nvGrpSpPr>
          <p:cNvPr id="215" name="Group 215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212" name="Shape 212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216" name="Shape 216"/>
          <p:cNvSpPr/>
          <p:nvPr/>
        </p:nvSpPr>
        <p:spPr>
          <a:xfrm>
            <a:off x="6019670" y="1762838"/>
            <a:ext cx="6705712" cy="18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molecular formula tells us how many atoms are in a compound.</a:t>
            </a:r>
          </a:p>
        </p:txBody>
      </p:sp>
      <p:sp>
        <p:nvSpPr>
          <p:cNvPr id="217" name="Shape 217"/>
          <p:cNvSpPr/>
          <p:nvPr/>
        </p:nvSpPr>
        <p:spPr>
          <a:xfrm>
            <a:off x="6019670" y="3933952"/>
            <a:ext cx="6705712" cy="188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 this molecule are 2 atoms of hydrogen (H) and one atom of oxygen (O)</a:t>
            </a:r>
          </a:p>
        </p:txBody>
      </p:sp>
      <p:sp>
        <p:nvSpPr>
          <p:cNvPr id="218" name="Shape 218"/>
          <p:cNvSpPr/>
          <p:nvPr/>
        </p:nvSpPr>
        <p:spPr>
          <a:xfrm>
            <a:off x="6019670" y="6348383"/>
            <a:ext cx="6705712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We write this as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219" name="Shape 219"/>
          <p:cNvSpPr/>
          <p:nvPr/>
        </p:nvSpPr>
        <p:spPr>
          <a:xfrm flipV="1">
            <a:off x="9012575" y="6949954"/>
            <a:ext cx="1935545" cy="10809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4875893" y="8068565"/>
            <a:ext cx="670571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this number </a:t>
            </a:r>
            <a:r>
              <a:rPr u="sng"/>
              <a:t>has</a:t>
            </a:r>
            <a:r>
              <a:t> to be small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811089" y="196763"/>
            <a:ext cx="53975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Naming compounds</a:t>
            </a:r>
          </a:p>
        </p:txBody>
      </p:sp>
      <p:grpSp>
        <p:nvGrpSpPr>
          <p:cNvPr id="350" name="Group 350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347" name="Shape 347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51" name="Shape 351"/>
          <p:cNvSpPr/>
          <p:nvPr/>
        </p:nvSpPr>
        <p:spPr>
          <a:xfrm>
            <a:off x="6659285" y="1968167"/>
            <a:ext cx="5207255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Step 3 - put it all together</a:t>
            </a:r>
          </a:p>
        </p:txBody>
      </p:sp>
      <p:sp>
        <p:nvSpPr>
          <p:cNvPr id="352" name="Shape 352"/>
          <p:cNvSpPr/>
          <p:nvPr/>
        </p:nvSpPr>
        <p:spPr>
          <a:xfrm>
            <a:off x="7622453" y="3470936"/>
            <a:ext cx="3280919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di hydrous oxide</a:t>
            </a:r>
          </a:p>
        </p:txBody>
      </p:sp>
      <p:sp>
        <p:nvSpPr>
          <p:cNvPr id="353" name="Shape 353"/>
          <p:cNvSpPr/>
          <p:nvPr/>
        </p:nvSpPr>
        <p:spPr>
          <a:xfrm flipV="1">
            <a:off x="7896360" y="4126127"/>
            <a:ext cx="1" cy="71526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4" name="Shape 354"/>
          <p:cNvSpPr/>
          <p:nvPr/>
        </p:nvSpPr>
        <p:spPr>
          <a:xfrm flipV="1">
            <a:off x="7916873" y="4200169"/>
            <a:ext cx="555686" cy="55568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5" name="Shape 355"/>
          <p:cNvSpPr/>
          <p:nvPr/>
        </p:nvSpPr>
        <p:spPr>
          <a:xfrm flipV="1">
            <a:off x="10367879" y="4082088"/>
            <a:ext cx="1" cy="71526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6524210" y="4970912"/>
            <a:ext cx="276233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means 2 hydrogen atoms</a:t>
            </a:r>
          </a:p>
        </p:txBody>
      </p:sp>
      <p:sp>
        <p:nvSpPr>
          <p:cNvPr id="357" name="Shape 357"/>
          <p:cNvSpPr/>
          <p:nvPr/>
        </p:nvSpPr>
        <p:spPr>
          <a:xfrm>
            <a:off x="10167554" y="4970912"/>
            <a:ext cx="195082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&amp; 1 oxygen atom</a:t>
            </a:r>
          </a:p>
        </p:txBody>
      </p:sp>
      <p:sp>
        <p:nvSpPr>
          <p:cNvPr id="358" name="Shape 358"/>
          <p:cNvSpPr/>
          <p:nvPr/>
        </p:nvSpPr>
        <p:spPr>
          <a:xfrm>
            <a:off x="3132957" y="7202377"/>
            <a:ext cx="917016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common name for this compound is water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8533450" y="3839139"/>
            <a:ext cx="1010956" cy="104513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361" name="Shape 361"/>
          <p:cNvSpPr/>
          <p:nvPr/>
        </p:nvSpPr>
        <p:spPr>
          <a:xfrm>
            <a:off x="8533450" y="2323879"/>
            <a:ext cx="1010956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362" name="Shape 362"/>
          <p:cNvSpPr/>
          <p:nvPr/>
        </p:nvSpPr>
        <p:spPr>
          <a:xfrm>
            <a:off x="8533450" y="5354398"/>
            <a:ext cx="1010956" cy="1045136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63" name="Shape 363"/>
          <p:cNvSpPr/>
          <p:nvPr/>
        </p:nvSpPr>
        <p:spPr>
          <a:xfrm>
            <a:off x="11112471" y="196763"/>
            <a:ext cx="129006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KEY</a:t>
            </a:r>
          </a:p>
        </p:txBody>
      </p:sp>
      <p:sp>
        <p:nvSpPr>
          <p:cNvPr id="364" name="Shape 364"/>
          <p:cNvSpPr/>
          <p:nvPr/>
        </p:nvSpPr>
        <p:spPr>
          <a:xfrm>
            <a:off x="9764971" y="973555"/>
            <a:ext cx="322529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hydrogen atoms</a:t>
            </a:r>
          </a:p>
        </p:txBody>
      </p:sp>
      <p:sp>
        <p:nvSpPr>
          <p:cNvPr id="365" name="Shape 365"/>
          <p:cNvSpPr/>
          <p:nvPr/>
        </p:nvSpPr>
        <p:spPr>
          <a:xfrm>
            <a:off x="9972997" y="2488815"/>
            <a:ext cx="2809241" cy="7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oxygen atoms</a:t>
            </a:r>
          </a:p>
        </p:txBody>
      </p:sp>
      <p:sp>
        <p:nvSpPr>
          <p:cNvPr id="366" name="Shape 366"/>
          <p:cNvSpPr/>
          <p:nvPr/>
        </p:nvSpPr>
        <p:spPr>
          <a:xfrm>
            <a:off x="9971727" y="4004075"/>
            <a:ext cx="281178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carbon atoms</a:t>
            </a:r>
          </a:p>
        </p:txBody>
      </p:sp>
      <p:sp>
        <p:nvSpPr>
          <p:cNvPr id="367" name="Shape 367"/>
          <p:cNvSpPr/>
          <p:nvPr/>
        </p:nvSpPr>
        <p:spPr>
          <a:xfrm>
            <a:off x="9858697" y="5519334"/>
            <a:ext cx="303784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nitrogen atoms</a:t>
            </a:r>
          </a:p>
        </p:txBody>
      </p:sp>
      <p:sp>
        <p:nvSpPr>
          <p:cNvPr id="368" name="Shape 368"/>
          <p:cNvSpPr/>
          <p:nvPr/>
        </p:nvSpPr>
        <p:spPr>
          <a:xfrm>
            <a:off x="80839" y="196763"/>
            <a:ext cx="68580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NAME THE COMPOUND</a:t>
            </a:r>
          </a:p>
        </p:txBody>
      </p:sp>
      <p:grpSp>
        <p:nvGrpSpPr>
          <p:cNvPr id="372" name="Group 372"/>
          <p:cNvGrpSpPr/>
          <p:nvPr/>
        </p:nvGrpSpPr>
        <p:grpSpPr>
          <a:xfrm>
            <a:off x="522265" y="4655776"/>
            <a:ext cx="2509294" cy="1045136"/>
            <a:chOff x="0" y="0"/>
            <a:chExt cx="2509292" cy="1045134"/>
          </a:xfrm>
        </p:grpSpPr>
        <p:sp>
          <p:nvSpPr>
            <p:cNvPr id="369" name="Shape 36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377" name="Group 377"/>
          <p:cNvGrpSpPr/>
          <p:nvPr/>
        </p:nvGrpSpPr>
        <p:grpSpPr>
          <a:xfrm>
            <a:off x="980781" y="6056303"/>
            <a:ext cx="1592262" cy="1699282"/>
            <a:chOff x="0" y="0"/>
            <a:chExt cx="1592260" cy="1699281"/>
          </a:xfrm>
        </p:grpSpPr>
        <p:sp>
          <p:nvSpPr>
            <p:cNvPr id="373" name="Shape 373"/>
            <p:cNvSpPr/>
            <p:nvPr/>
          </p:nvSpPr>
          <p:spPr>
            <a:xfrm>
              <a:off x="987706" y="1133803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0" y="1133803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75" name="Shape 375"/>
            <p:cNvSpPr/>
            <p:nvPr/>
          </p:nvSpPr>
          <p:spPr>
            <a:xfrm>
              <a:off x="305373" y="471629"/>
              <a:ext cx="1010956" cy="1045136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497968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78" name="Shape 378"/>
          <p:cNvSpPr/>
          <p:nvPr/>
        </p:nvSpPr>
        <p:spPr>
          <a:xfrm>
            <a:off x="8736650" y="1048448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grpSp>
        <p:nvGrpSpPr>
          <p:cNvPr id="382" name="Group 382"/>
          <p:cNvGrpSpPr/>
          <p:nvPr/>
        </p:nvGrpSpPr>
        <p:grpSpPr>
          <a:xfrm>
            <a:off x="970176" y="2509707"/>
            <a:ext cx="1592262" cy="1244814"/>
            <a:chOff x="0" y="0"/>
            <a:chExt cx="1592260" cy="1244812"/>
          </a:xfrm>
        </p:grpSpPr>
        <p:sp>
          <p:nvSpPr>
            <p:cNvPr id="379" name="Shape 379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385" name="Group 385"/>
          <p:cNvGrpSpPr/>
          <p:nvPr/>
        </p:nvGrpSpPr>
        <p:grpSpPr>
          <a:xfrm>
            <a:off x="1248844" y="1271498"/>
            <a:ext cx="1034926" cy="565479"/>
            <a:chOff x="0" y="0"/>
            <a:chExt cx="1034925" cy="565477"/>
          </a:xfrm>
        </p:grpSpPr>
        <p:sp>
          <p:nvSpPr>
            <p:cNvPr id="383" name="Shape 383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84" name="Shape 384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391" name="Group 391"/>
          <p:cNvGrpSpPr/>
          <p:nvPr/>
        </p:nvGrpSpPr>
        <p:grpSpPr>
          <a:xfrm>
            <a:off x="1020827" y="8106033"/>
            <a:ext cx="1566937" cy="1481406"/>
            <a:chOff x="0" y="0"/>
            <a:chExt cx="1566935" cy="1481404"/>
          </a:xfrm>
        </p:grpSpPr>
        <p:sp>
          <p:nvSpPr>
            <p:cNvPr id="386" name="Shape 386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92" name="Shape 392"/>
          <p:cNvSpPr/>
          <p:nvPr/>
        </p:nvSpPr>
        <p:spPr>
          <a:xfrm>
            <a:off x="3956847" y="903997"/>
            <a:ext cx="2761132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hydrogen gas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(element)</a:t>
            </a:r>
          </a:p>
        </p:txBody>
      </p:sp>
      <p:sp>
        <p:nvSpPr>
          <p:cNvPr id="393" name="Shape 393"/>
          <p:cNvSpPr/>
          <p:nvPr/>
        </p:nvSpPr>
        <p:spPr>
          <a:xfrm>
            <a:off x="3552301" y="2481874"/>
            <a:ext cx="3570224" cy="130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water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(di-hydrous oxide)</a:t>
            </a:r>
          </a:p>
        </p:txBody>
      </p:sp>
      <p:sp>
        <p:nvSpPr>
          <p:cNvPr id="394" name="Shape 394"/>
          <p:cNvSpPr/>
          <p:nvPr/>
        </p:nvSpPr>
        <p:spPr>
          <a:xfrm>
            <a:off x="3923823" y="4528104"/>
            <a:ext cx="3046882" cy="130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carbon dioxide</a:t>
            </a:r>
          </a:p>
        </p:txBody>
      </p:sp>
      <p:sp>
        <p:nvSpPr>
          <p:cNvPr id="395" name="Shape 395"/>
          <p:cNvSpPr/>
          <p:nvPr/>
        </p:nvSpPr>
        <p:spPr>
          <a:xfrm>
            <a:off x="9493251" y="6714042"/>
            <a:ext cx="3076703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Remember</a:t>
            </a:r>
          </a:p>
        </p:txBody>
      </p:sp>
      <p:sp>
        <p:nvSpPr>
          <p:cNvPr id="396" name="Shape 396"/>
          <p:cNvSpPr/>
          <p:nvPr/>
        </p:nvSpPr>
        <p:spPr>
          <a:xfrm>
            <a:off x="10131628" y="7479565"/>
            <a:ext cx="1799950" cy="18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mon - 1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di - 2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tri - 3</a:t>
            </a:r>
          </a:p>
        </p:txBody>
      </p:sp>
      <p:sp>
        <p:nvSpPr>
          <p:cNvPr id="397" name="Shape 397"/>
          <p:cNvSpPr/>
          <p:nvPr/>
        </p:nvSpPr>
        <p:spPr>
          <a:xfrm>
            <a:off x="3740248" y="5960625"/>
            <a:ext cx="3912317" cy="18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ammonia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(tri-hydrous nitride)</a:t>
            </a:r>
          </a:p>
        </p:txBody>
      </p:sp>
      <p:sp>
        <p:nvSpPr>
          <p:cNvPr id="398" name="Shape 398"/>
          <p:cNvSpPr/>
          <p:nvPr/>
        </p:nvSpPr>
        <p:spPr>
          <a:xfrm>
            <a:off x="4465929" y="8152210"/>
            <a:ext cx="1962669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methane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2"/>
      <p:bldP build="whole" bldLvl="1" animBg="1" rev="0" advAuto="0" spid="385" grpId="1"/>
      <p:bldP build="whole" bldLvl="1" animBg="1" rev="0" advAuto="0" spid="372" grpId="3"/>
      <p:bldP build="whole" bldLvl="1" animBg="1" rev="0" advAuto="0" spid="377" grpId="4"/>
      <p:bldP build="whole" bldLvl="1" animBg="1" rev="0" advAuto="0" spid="391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01" name="Shape 401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</a:t>
            </a:r>
            <a:r>
              <a:rPr>
                <a:solidFill>
                  <a:srgbClr val="FFFFFF"/>
                </a:solidFill>
              </a:rPr>
              <a:t>+ oxygen</a:t>
            </a:r>
            <a:r>
              <a:rPr baseline="-5999">
                <a:solidFill>
                  <a:srgbClr val="FFFFFF"/>
                </a:solidFill>
              </a:rPr>
              <a:t>(g)</a:t>
            </a:r>
            <a:r>
              <a:rPr>
                <a:solidFill>
                  <a:srgbClr val="FFFFFF"/>
                </a:solidFill>
              </a:rPr>
              <a:t> —&gt; water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402" name="Shape 402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05" name="Shape 405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</a:t>
            </a:r>
            <a:r>
              <a:t>+ oxygen</a:t>
            </a:r>
            <a:r>
              <a:rPr baseline="-5999"/>
              <a:t>(g)</a:t>
            </a:r>
            <a:r>
              <a:rPr>
                <a:solidFill>
                  <a:srgbClr val="FFFFFF"/>
                </a:solidFill>
              </a:rPr>
              <a:t> —&gt; water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406" name="Shape 406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09" name="Shape 409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10" name="Shape 410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13" name="Shape 413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14" name="Shape 414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415" name="Shape 415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16" name="Shape 416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</a:t>
            </a:r>
            <a:r>
              <a:rPr>
                <a:solidFill>
                  <a:srgbClr val="FFFFFF"/>
                </a:solidFill>
              </a:rPr>
              <a:t>+ 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—&gt; 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19" name="Shape 419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20" name="Shape 420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421" name="Shape 421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22" name="Shape 422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</a:t>
            </a:r>
            <a:r>
              <a:rPr>
                <a:solidFill>
                  <a:srgbClr val="FFFFFF"/>
                </a:solidFill>
              </a:rPr>
              <a:t>—&gt; 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25" name="Shape 425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26" name="Shape 426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427" name="Shape 427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28" name="Shape 428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31" name="Shape 431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32" name="Shape 432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433" name="Shape 433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34" name="Shape 434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435" name="Shape 435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438" name="Group 438"/>
          <p:cNvGrpSpPr/>
          <p:nvPr/>
        </p:nvGrpSpPr>
        <p:grpSpPr>
          <a:xfrm>
            <a:off x="956054" y="7133618"/>
            <a:ext cx="1034926" cy="565479"/>
            <a:chOff x="0" y="0"/>
            <a:chExt cx="1034925" cy="565477"/>
          </a:xfrm>
        </p:grpSpPr>
        <p:sp>
          <p:nvSpPr>
            <p:cNvPr id="436" name="Shape 436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37" name="Shape 43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41" name="Shape 441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42" name="Shape 442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443" name="Shape 443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44" name="Shape 444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445" name="Shape 445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448" name="Group 448"/>
          <p:cNvGrpSpPr/>
          <p:nvPr/>
        </p:nvGrpSpPr>
        <p:grpSpPr>
          <a:xfrm>
            <a:off x="956054" y="7133618"/>
            <a:ext cx="1034926" cy="565479"/>
            <a:chOff x="0" y="0"/>
            <a:chExt cx="1034925" cy="565477"/>
          </a:xfrm>
        </p:grpSpPr>
        <p:sp>
          <p:nvSpPr>
            <p:cNvPr id="446" name="Shape 446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451" name="Group 451"/>
          <p:cNvGrpSpPr/>
          <p:nvPr/>
        </p:nvGrpSpPr>
        <p:grpSpPr>
          <a:xfrm>
            <a:off x="3433828" y="6893790"/>
            <a:ext cx="1812454" cy="1045135"/>
            <a:chOff x="0" y="0"/>
            <a:chExt cx="1812452" cy="1045134"/>
          </a:xfrm>
        </p:grpSpPr>
        <p:sp>
          <p:nvSpPr>
            <p:cNvPr id="449" name="Shape 44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50" name="Shape 450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977332" y="196763"/>
            <a:ext cx="506501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Common mistakes</a:t>
            </a:r>
          </a:p>
        </p:txBody>
      </p:sp>
      <p:grpSp>
        <p:nvGrpSpPr>
          <p:cNvPr id="226" name="Group 226"/>
          <p:cNvGrpSpPr/>
          <p:nvPr/>
        </p:nvGrpSpPr>
        <p:grpSpPr>
          <a:xfrm>
            <a:off x="906861" y="1323337"/>
            <a:ext cx="4454109" cy="3482174"/>
            <a:chOff x="0" y="0"/>
            <a:chExt cx="4454107" cy="3482173"/>
          </a:xfrm>
        </p:grpSpPr>
        <p:sp>
          <p:nvSpPr>
            <p:cNvPr id="223" name="Shape 223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227" name="Shape 227"/>
          <p:cNvSpPr/>
          <p:nvPr/>
        </p:nvSpPr>
        <p:spPr>
          <a:xfrm>
            <a:off x="5994344" y="1600677"/>
            <a:ext cx="670571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9400">
                <a:latin typeface="Gill Sans"/>
                <a:ea typeface="Gill Sans"/>
                <a:cs typeface="Gill Sans"/>
                <a:sym typeface="Gill Sans"/>
              </a:defRPr>
            </a:pPr>
            <a:r>
              <a:t>2H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228" name="Shape 228"/>
          <p:cNvSpPr/>
          <p:nvPr/>
        </p:nvSpPr>
        <p:spPr>
          <a:xfrm flipV="1">
            <a:off x="8354104" y="3161381"/>
            <a:ext cx="1" cy="188107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5001248" y="5020564"/>
            <a:ext cx="670571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3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 number here means 2 molecules of water</a:t>
            </a:r>
          </a:p>
        </p:txBody>
      </p:sp>
      <p:grpSp>
        <p:nvGrpSpPr>
          <p:cNvPr id="233" name="Group 233"/>
          <p:cNvGrpSpPr/>
          <p:nvPr/>
        </p:nvGrpSpPr>
        <p:grpSpPr>
          <a:xfrm>
            <a:off x="906861" y="5183547"/>
            <a:ext cx="4454109" cy="3482174"/>
            <a:chOff x="0" y="0"/>
            <a:chExt cx="4454107" cy="3482173"/>
          </a:xfrm>
        </p:grpSpPr>
        <p:sp>
          <p:nvSpPr>
            <p:cNvPr id="230" name="Shape 230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"/>
      <p:bldP build="whole" bldLvl="1" animBg="1" rev="0" advAuto="0" spid="233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933720" y="6997257"/>
            <a:ext cx="864260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454" name="Shape 454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55" name="Shape 455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56" name="Shape 456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457" name="Shape 457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58" name="Shape 458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459" name="Shape 459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462" name="Group 462"/>
          <p:cNvGrpSpPr/>
          <p:nvPr/>
        </p:nvGrpSpPr>
        <p:grpSpPr>
          <a:xfrm>
            <a:off x="956054" y="7133618"/>
            <a:ext cx="1034926" cy="565479"/>
            <a:chOff x="0" y="0"/>
            <a:chExt cx="1034925" cy="565477"/>
          </a:xfrm>
        </p:grpSpPr>
        <p:sp>
          <p:nvSpPr>
            <p:cNvPr id="460" name="Shape 460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3433828" y="6893790"/>
            <a:ext cx="1812454" cy="1045135"/>
            <a:chOff x="0" y="0"/>
            <a:chExt cx="1812452" cy="1045134"/>
          </a:xfrm>
        </p:grpSpPr>
        <p:sp>
          <p:nvSpPr>
            <p:cNvPr id="463" name="Shape 463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64" name="Shape 464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69" name="Group 469"/>
          <p:cNvGrpSpPr/>
          <p:nvPr/>
        </p:nvGrpSpPr>
        <p:grpSpPr>
          <a:xfrm>
            <a:off x="8106922" y="6793951"/>
            <a:ext cx="1592262" cy="1244813"/>
            <a:chOff x="0" y="0"/>
            <a:chExt cx="1592260" cy="1244812"/>
          </a:xfrm>
        </p:grpSpPr>
        <p:sp>
          <p:nvSpPr>
            <p:cNvPr id="466" name="Shape 466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68" name="Shape 468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472" name="Shape 472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73" name="Shape 473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74" name="Shape 474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475" name="Shape 475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76" name="Shape 476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477" name="Shape 477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480" name="Group 480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478" name="Shape 478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483" name="Group 483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481" name="Shape 481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82" name="Shape 482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87" name="Group 487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484" name="Shape 484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85" name="Shape 485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490" name="Shape 490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91" name="Shape 491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92" name="Shape 492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493" name="Shape 493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494" name="Shape 494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495" name="Shape 495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498" name="Group 498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496" name="Shape 496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97" name="Shape 49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01" name="Group 501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499" name="Shape 49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05" name="Group 505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502" name="Shape 502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03" name="Shape 503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04" name="Shape 504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06" name="Shape 506"/>
          <p:cNvSpPr/>
          <p:nvPr/>
        </p:nvSpPr>
        <p:spPr>
          <a:xfrm>
            <a:off x="7923815" y="6340047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products have 1 oxygen atom </a:t>
            </a:r>
          </a:p>
        </p:txBody>
      </p:sp>
      <p:sp>
        <p:nvSpPr>
          <p:cNvPr id="507" name="Shape 507"/>
          <p:cNvSpPr/>
          <p:nvPr/>
        </p:nvSpPr>
        <p:spPr>
          <a:xfrm>
            <a:off x="2817201" y="6340047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But the reactants have 2 oxygen atoms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6" grpId="1"/>
      <p:bldP build="whole" bldLvl="1" animBg="1" rev="0" advAuto="0" spid="507" grpId="2"/>
      <p:bldP build="whole" bldLvl="1" animBg="1" rev="0" advAuto="0" spid="507" grpId="3"/>
      <p:bldP build="whole" bldLvl="1" animBg="1" rev="0" advAuto="0" spid="506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510" name="Shape 510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11" name="Shape 511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12" name="Shape 512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513" name="Shape 513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14" name="Shape 514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515" name="Shape 515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518" name="Group 518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516" name="Shape 516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17" name="Shape 51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21" name="Group 521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519" name="Shape 51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20" name="Shape 520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25" name="Group 525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522" name="Shape 522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23" name="Shape 523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24" name="Shape 524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26" name="Shape 526"/>
          <p:cNvSpPr/>
          <p:nvPr/>
        </p:nvSpPr>
        <p:spPr>
          <a:xfrm>
            <a:off x="7923815" y="6340047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multiply this molecule by 2</a:t>
            </a:r>
          </a:p>
        </p:txBody>
      </p:sp>
      <p:sp>
        <p:nvSpPr>
          <p:cNvPr id="527" name="Shape 527"/>
          <p:cNvSpPr/>
          <p:nvPr/>
        </p:nvSpPr>
        <p:spPr>
          <a:xfrm>
            <a:off x="2817201" y="6340047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Now the oxygens balance</a:t>
            </a:r>
          </a:p>
        </p:txBody>
      </p:sp>
      <p:grpSp>
        <p:nvGrpSpPr>
          <p:cNvPr id="531" name="Group 531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528" name="Shape 52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29" name="Shape 52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30" name="Shape 53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2"/>
      <p:bldP build="whole" bldLvl="1" animBg="1" rev="0" advAuto="0" spid="527" grpId="3"/>
      <p:bldP build="whole" bldLvl="1" animBg="1" rev="0" advAuto="0" spid="526" grpId="1"/>
      <p:bldP build="whole" bldLvl="1" animBg="1" rev="0" advAuto="0" spid="527" grpId="5"/>
      <p:bldP build="whole" bldLvl="1" animBg="1" rev="0" advAuto="0" spid="526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534" name="Shape 534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35" name="Shape 535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36" name="Shape 536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537" name="Shape 537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38" name="Shape 538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539" name="Shape 539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542" name="Group 542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540" name="Shape 540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41" name="Shape 541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45" name="Group 545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543" name="Shape 543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44" name="Shape 544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49" name="Group 549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546" name="Shape 546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47" name="Shape 547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48" name="Shape 548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50" name="Shape 550"/>
          <p:cNvSpPr/>
          <p:nvPr/>
        </p:nvSpPr>
        <p:spPr>
          <a:xfrm>
            <a:off x="7923815" y="6340047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But the hydrogens do not</a:t>
            </a:r>
          </a:p>
        </p:txBody>
      </p:sp>
      <p:sp>
        <p:nvSpPr>
          <p:cNvPr id="551" name="Shape 551"/>
          <p:cNvSpPr/>
          <p:nvPr/>
        </p:nvSpPr>
        <p:spPr>
          <a:xfrm>
            <a:off x="1051599" y="6340047"/>
            <a:ext cx="4992114" cy="2294708"/>
          </a:xfrm>
          <a:prstGeom prst="roundRect">
            <a:avLst>
              <a:gd name="adj" fmla="val 9768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need more hydrogen atoms on this side so we add another hydrogen molecule</a:t>
            </a:r>
          </a:p>
        </p:txBody>
      </p:sp>
      <p:grpSp>
        <p:nvGrpSpPr>
          <p:cNvPr id="555" name="Group 555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552" name="Shape 552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53" name="Shape 553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54" name="Shape 554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58" name="Group 558"/>
          <p:cNvGrpSpPr/>
          <p:nvPr/>
        </p:nvGrpSpPr>
        <p:grpSpPr>
          <a:xfrm>
            <a:off x="1358640" y="5386235"/>
            <a:ext cx="1034926" cy="565478"/>
            <a:chOff x="0" y="0"/>
            <a:chExt cx="1034925" cy="565477"/>
          </a:xfrm>
        </p:grpSpPr>
        <p:sp>
          <p:nvSpPr>
            <p:cNvPr id="556" name="Shape 556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57" name="Shape 55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8" grpId="3"/>
      <p:bldP build="whole" bldLvl="1" animBg="1" rev="0" advAuto="0" spid="551" grpId="2"/>
      <p:bldP build="whole" bldLvl="1" animBg="1" rev="0" advAuto="0" spid="550" grpId="4"/>
      <p:bldP build="whole" bldLvl="1" animBg="1" rev="0" advAuto="0" spid="551" grpId="5"/>
      <p:bldP build="whole" bldLvl="1" animBg="1" rev="0" advAuto="0" spid="55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561" name="Shape 561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62" name="Shape 562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63" name="Shape 563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564" name="Shape 564"/>
          <p:cNvSpPr/>
          <p:nvPr/>
        </p:nvSpPr>
        <p:spPr>
          <a:xfrm>
            <a:off x="244634" y="6340047"/>
            <a:ext cx="585764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5. Balance the symbol equationn to match</a:t>
            </a:r>
          </a:p>
        </p:txBody>
      </p:sp>
      <p:sp>
        <p:nvSpPr>
          <p:cNvPr id="565" name="Shape 565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566" name="Shape 566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569" name="Group 569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567" name="Shape 567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68" name="Shape 568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72" name="Group 572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570" name="Shape 570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71" name="Shape 571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76" name="Group 576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573" name="Shape 573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74" name="Shape 574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75" name="Shape 575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77" name="Shape 577"/>
          <p:cNvSpPr/>
          <p:nvPr/>
        </p:nvSpPr>
        <p:spPr>
          <a:xfrm>
            <a:off x="2507722" y="6340047"/>
            <a:ext cx="8642605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NOW we have the same atoms on both side of the equation</a:t>
            </a:r>
          </a:p>
        </p:txBody>
      </p:sp>
      <p:grpSp>
        <p:nvGrpSpPr>
          <p:cNvPr id="581" name="Group 581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578" name="Shape 57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79" name="Shape 57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80" name="Shape 58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84" name="Group 584"/>
          <p:cNvGrpSpPr/>
          <p:nvPr/>
        </p:nvGrpSpPr>
        <p:grpSpPr>
          <a:xfrm>
            <a:off x="1358640" y="5386235"/>
            <a:ext cx="1034926" cy="565478"/>
            <a:chOff x="0" y="0"/>
            <a:chExt cx="1034925" cy="565477"/>
          </a:xfrm>
        </p:grpSpPr>
        <p:sp>
          <p:nvSpPr>
            <p:cNvPr id="582" name="Shape 582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83" name="Shape 58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4" grpId="3"/>
      <p:bldP build="whole" bldLvl="1" animBg="1" rev="0" advAuto="0" spid="577" grpId="1"/>
      <p:bldP build="whole" bldLvl="1" animBg="1" rev="0" advAuto="0" spid="577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/>
        </p:nvSpPr>
        <p:spPr>
          <a:xfrm>
            <a:off x="1079972" y="4205397"/>
            <a:ext cx="1592262" cy="1933402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87" name="Shape 587"/>
          <p:cNvSpPr/>
          <p:nvPr/>
        </p:nvSpPr>
        <p:spPr>
          <a:xfrm>
            <a:off x="3000308" y="2252076"/>
            <a:ext cx="1592262" cy="838201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88" name="Shape 588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589" name="Shape 589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90" name="Shape 590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91" name="Shape 591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592" name="Shape 592"/>
          <p:cNvSpPr/>
          <p:nvPr/>
        </p:nvSpPr>
        <p:spPr>
          <a:xfrm>
            <a:off x="244634" y="6340047"/>
            <a:ext cx="585764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5. Balance the symbol equationn to match</a:t>
            </a:r>
          </a:p>
        </p:txBody>
      </p:sp>
      <p:sp>
        <p:nvSpPr>
          <p:cNvPr id="593" name="Shape 593"/>
          <p:cNvSpPr/>
          <p:nvPr/>
        </p:nvSpPr>
        <p:spPr>
          <a:xfrm>
            <a:off x="3670626" y="2252071"/>
            <a:ext cx="6609072" cy="83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594" name="Shape 594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597" name="Group 597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595" name="Shape 595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96" name="Shape 596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00" name="Group 600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598" name="Shape 598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99" name="Shape 599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04" name="Group 604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601" name="Shape 601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02" name="Shape 602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03" name="Shape 603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08" name="Group 608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605" name="Shape 605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06" name="Shape 606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07" name="Shape 607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11" name="Group 611"/>
          <p:cNvGrpSpPr/>
          <p:nvPr/>
        </p:nvGrpSpPr>
        <p:grpSpPr>
          <a:xfrm>
            <a:off x="1358640" y="5386235"/>
            <a:ext cx="1034926" cy="565478"/>
            <a:chOff x="0" y="0"/>
            <a:chExt cx="1034925" cy="565477"/>
          </a:xfrm>
        </p:grpSpPr>
        <p:sp>
          <p:nvSpPr>
            <p:cNvPr id="609" name="Shape 609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10" name="Shape 610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8509508" y="3910099"/>
            <a:ext cx="3803910" cy="1933402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4" name="Shape 614"/>
          <p:cNvSpPr/>
          <p:nvPr/>
        </p:nvSpPr>
        <p:spPr>
          <a:xfrm>
            <a:off x="8509508" y="2252080"/>
            <a:ext cx="1592262" cy="838202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5" name="Shape 615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616" name="Shape 616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617" name="Shape 617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618" name="Shape 618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619" name="Shape 619"/>
          <p:cNvSpPr/>
          <p:nvPr/>
        </p:nvSpPr>
        <p:spPr>
          <a:xfrm>
            <a:off x="244634" y="6340047"/>
            <a:ext cx="585764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5. Balance the symbol equationn to match</a:t>
            </a:r>
          </a:p>
        </p:txBody>
      </p:sp>
      <p:sp>
        <p:nvSpPr>
          <p:cNvPr id="620" name="Shape 620"/>
          <p:cNvSpPr/>
          <p:nvPr/>
        </p:nvSpPr>
        <p:spPr>
          <a:xfrm>
            <a:off x="3684104" y="2267173"/>
            <a:ext cx="6948103" cy="83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621" name="Shape 621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624" name="Group 624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622" name="Shape 622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23" name="Shape 62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27" name="Group 627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625" name="Shape 625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26" name="Shape 626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31" name="Group 631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628" name="Shape 62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29" name="Shape 62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30" name="Shape 63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35" name="Group 635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632" name="Shape 632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33" name="Shape 633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34" name="Shape 634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38" name="Group 638"/>
          <p:cNvGrpSpPr/>
          <p:nvPr/>
        </p:nvGrpSpPr>
        <p:grpSpPr>
          <a:xfrm>
            <a:off x="1358640" y="5386235"/>
            <a:ext cx="1034926" cy="565478"/>
            <a:chOff x="0" y="0"/>
            <a:chExt cx="1034925" cy="565477"/>
          </a:xfrm>
        </p:grpSpPr>
        <p:sp>
          <p:nvSpPr>
            <p:cNvPr id="636" name="Shape 636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41" name="Group 641"/>
          <p:cNvGrpSpPr/>
          <p:nvPr/>
        </p:nvGrpSpPr>
        <p:grpSpPr>
          <a:xfrm>
            <a:off x="5330637" y="3375708"/>
            <a:ext cx="6705713" cy="4954398"/>
            <a:chOff x="0" y="0"/>
            <a:chExt cx="6705711" cy="4954396"/>
          </a:xfrm>
        </p:grpSpPr>
        <p:sp>
          <p:nvSpPr>
            <p:cNvPr id="639" name="Shape 639"/>
            <p:cNvSpPr/>
            <p:nvPr/>
          </p:nvSpPr>
          <p:spPr>
            <a:xfrm flipV="1">
              <a:off x="3352856" y="-1"/>
              <a:ext cx="1" cy="3552247"/>
            </a:xfrm>
            <a:prstGeom prst="line">
              <a:avLst/>
            </a:prstGeom>
            <a:noFill/>
            <a:ln w="1270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585216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Shape 640"/>
            <p:cNvSpPr/>
            <p:nvPr/>
          </p:nvSpPr>
          <p:spPr>
            <a:xfrm>
              <a:off x="0" y="3833748"/>
              <a:ext cx="6705712" cy="1120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585216">
                <a:defRPr i="1" sz="34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remember a number here means 2 molecules of water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977332" y="196763"/>
            <a:ext cx="506501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Common mistakes</a:t>
            </a:r>
          </a:p>
        </p:txBody>
      </p:sp>
      <p:grpSp>
        <p:nvGrpSpPr>
          <p:cNvPr id="238" name="Group 238"/>
          <p:cNvGrpSpPr/>
          <p:nvPr/>
        </p:nvGrpSpPr>
        <p:grpSpPr>
          <a:xfrm>
            <a:off x="906861" y="1323337"/>
            <a:ext cx="3652564" cy="3482174"/>
            <a:chOff x="0" y="0"/>
            <a:chExt cx="3652562" cy="3482173"/>
          </a:xfrm>
        </p:grpSpPr>
        <p:sp>
          <p:nvSpPr>
            <p:cNvPr id="236" name="Shape 236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239" name="Shape 239"/>
          <p:cNvSpPr/>
          <p:nvPr/>
        </p:nvSpPr>
        <p:spPr>
          <a:xfrm>
            <a:off x="5994344" y="1600677"/>
            <a:ext cx="670571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9400">
                <a:latin typeface="Gill Sans"/>
                <a:ea typeface="Gill Sans"/>
                <a:cs typeface="Gill Sans"/>
                <a:sym typeface="Gill Sans"/>
              </a:defRPr>
            </a:pPr>
            <a:r>
              <a:t>HO</a:t>
            </a:r>
            <a:r>
              <a:rPr baseline="-5999"/>
              <a:t>2</a:t>
            </a:r>
          </a:p>
        </p:txBody>
      </p:sp>
      <p:sp>
        <p:nvSpPr>
          <p:cNvPr id="240" name="Shape 240"/>
          <p:cNvSpPr/>
          <p:nvPr/>
        </p:nvSpPr>
        <p:spPr>
          <a:xfrm flipV="1">
            <a:off x="10152237" y="3119891"/>
            <a:ext cx="1" cy="18810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5994344" y="5020564"/>
            <a:ext cx="670571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3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 number here means 2 atoms  of oxygen - a different compound</a:t>
            </a:r>
          </a:p>
        </p:txBody>
      </p:sp>
      <p:sp>
        <p:nvSpPr>
          <p:cNvPr id="242" name="Shape 242"/>
          <p:cNvSpPr/>
          <p:nvPr/>
        </p:nvSpPr>
        <p:spPr>
          <a:xfrm>
            <a:off x="3230521" y="2785838"/>
            <a:ext cx="2827993" cy="292360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977332" y="196763"/>
            <a:ext cx="506501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Common mistakes</a:t>
            </a:r>
          </a:p>
        </p:txBody>
      </p:sp>
      <p:grpSp>
        <p:nvGrpSpPr>
          <p:cNvPr id="247" name="Group 247"/>
          <p:cNvGrpSpPr/>
          <p:nvPr/>
        </p:nvGrpSpPr>
        <p:grpSpPr>
          <a:xfrm>
            <a:off x="197739" y="2868211"/>
            <a:ext cx="3652564" cy="3482174"/>
            <a:chOff x="0" y="0"/>
            <a:chExt cx="3652562" cy="3482173"/>
          </a:xfrm>
        </p:grpSpPr>
        <p:sp>
          <p:nvSpPr>
            <p:cNvPr id="245" name="Shape 245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248" name="Shape 248"/>
          <p:cNvSpPr/>
          <p:nvPr/>
        </p:nvSpPr>
        <p:spPr>
          <a:xfrm>
            <a:off x="5994344" y="1600677"/>
            <a:ext cx="670571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9400">
                <a:latin typeface="Gill Sans"/>
                <a:ea typeface="Gill Sans"/>
                <a:cs typeface="Gill Sans"/>
                <a:sym typeface="Gill Sans"/>
              </a:defRPr>
            </a:pPr>
            <a:r>
              <a:t>H</a:t>
            </a:r>
            <a:r>
              <a:rPr baseline="-5999"/>
              <a:t>2</a:t>
            </a:r>
            <a:r>
              <a:t>O</a:t>
            </a:r>
            <a:r>
              <a:rPr baseline="-5999"/>
              <a:t>2</a:t>
            </a:r>
          </a:p>
        </p:txBody>
      </p:sp>
      <p:sp>
        <p:nvSpPr>
          <p:cNvPr id="249" name="Shape 249"/>
          <p:cNvSpPr/>
          <p:nvPr/>
        </p:nvSpPr>
        <p:spPr>
          <a:xfrm flipV="1">
            <a:off x="9253171" y="3119891"/>
            <a:ext cx="1" cy="18810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5994344" y="5023104"/>
            <a:ext cx="6705713" cy="164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3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This would also be a different chemical, because it would have two oxygen atoms and two hydrogen atoms.</a:t>
            </a:r>
          </a:p>
        </p:txBody>
      </p:sp>
      <p:sp>
        <p:nvSpPr>
          <p:cNvPr id="251" name="Shape 251"/>
          <p:cNvSpPr/>
          <p:nvPr/>
        </p:nvSpPr>
        <p:spPr>
          <a:xfrm>
            <a:off x="2825309" y="1838165"/>
            <a:ext cx="2827993" cy="292360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252" name="Shape 252"/>
          <p:cNvSpPr/>
          <p:nvPr/>
        </p:nvSpPr>
        <p:spPr>
          <a:xfrm>
            <a:off x="4799239" y="1559058"/>
            <a:ext cx="1691151" cy="158183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253" name="Shape 253"/>
          <p:cNvSpPr/>
          <p:nvPr/>
        </p:nvSpPr>
        <p:spPr>
          <a:xfrm flipV="1">
            <a:off x="9438999" y="3113035"/>
            <a:ext cx="952736" cy="188793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8533450" y="3839139"/>
            <a:ext cx="1010956" cy="104513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56" name="Shape 256"/>
          <p:cNvSpPr/>
          <p:nvPr/>
        </p:nvSpPr>
        <p:spPr>
          <a:xfrm>
            <a:off x="8533450" y="2323879"/>
            <a:ext cx="1010956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257" name="Shape 257"/>
          <p:cNvSpPr/>
          <p:nvPr/>
        </p:nvSpPr>
        <p:spPr>
          <a:xfrm>
            <a:off x="8533450" y="5354398"/>
            <a:ext cx="1010956" cy="1045136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258" name="Shape 258"/>
          <p:cNvSpPr/>
          <p:nvPr/>
        </p:nvSpPr>
        <p:spPr>
          <a:xfrm>
            <a:off x="11112471" y="196763"/>
            <a:ext cx="129006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KEY</a:t>
            </a:r>
          </a:p>
        </p:txBody>
      </p:sp>
      <p:sp>
        <p:nvSpPr>
          <p:cNvPr id="259" name="Shape 259"/>
          <p:cNvSpPr/>
          <p:nvPr/>
        </p:nvSpPr>
        <p:spPr>
          <a:xfrm>
            <a:off x="9764971" y="973555"/>
            <a:ext cx="322529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hydrogen atoms</a:t>
            </a:r>
          </a:p>
        </p:txBody>
      </p:sp>
      <p:sp>
        <p:nvSpPr>
          <p:cNvPr id="260" name="Shape 260"/>
          <p:cNvSpPr/>
          <p:nvPr/>
        </p:nvSpPr>
        <p:spPr>
          <a:xfrm>
            <a:off x="9972997" y="2488815"/>
            <a:ext cx="2809241" cy="7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oxygen atoms</a:t>
            </a:r>
          </a:p>
        </p:txBody>
      </p:sp>
      <p:sp>
        <p:nvSpPr>
          <p:cNvPr id="261" name="Shape 261"/>
          <p:cNvSpPr/>
          <p:nvPr/>
        </p:nvSpPr>
        <p:spPr>
          <a:xfrm>
            <a:off x="9971727" y="4004075"/>
            <a:ext cx="281178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carbon atoms</a:t>
            </a:r>
          </a:p>
        </p:txBody>
      </p:sp>
      <p:sp>
        <p:nvSpPr>
          <p:cNvPr id="262" name="Shape 262"/>
          <p:cNvSpPr/>
          <p:nvPr/>
        </p:nvSpPr>
        <p:spPr>
          <a:xfrm>
            <a:off x="9858697" y="5519334"/>
            <a:ext cx="303784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nitrogen atoms</a:t>
            </a:r>
          </a:p>
        </p:txBody>
      </p:sp>
      <p:sp>
        <p:nvSpPr>
          <p:cNvPr id="263" name="Shape 263"/>
          <p:cNvSpPr/>
          <p:nvPr/>
        </p:nvSpPr>
        <p:spPr>
          <a:xfrm>
            <a:off x="1008701" y="196763"/>
            <a:ext cx="5002277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Molecular formula</a:t>
            </a:r>
          </a:p>
        </p:txBody>
      </p:sp>
      <p:grpSp>
        <p:nvGrpSpPr>
          <p:cNvPr id="267" name="Group 267"/>
          <p:cNvGrpSpPr/>
          <p:nvPr/>
        </p:nvGrpSpPr>
        <p:grpSpPr>
          <a:xfrm>
            <a:off x="522265" y="4655776"/>
            <a:ext cx="2509294" cy="1045136"/>
            <a:chOff x="0" y="0"/>
            <a:chExt cx="2509292" cy="1045134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272" name="Group 272"/>
          <p:cNvGrpSpPr/>
          <p:nvPr/>
        </p:nvGrpSpPr>
        <p:grpSpPr>
          <a:xfrm>
            <a:off x="980781" y="6056303"/>
            <a:ext cx="1592262" cy="1699282"/>
            <a:chOff x="0" y="0"/>
            <a:chExt cx="1592260" cy="1699281"/>
          </a:xfrm>
        </p:grpSpPr>
        <p:sp>
          <p:nvSpPr>
            <p:cNvPr id="268" name="Shape 268"/>
            <p:cNvSpPr/>
            <p:nvPr/>
          </p:nvSpPr>
          <p:spPr>
            <a:xfrm>
              <a:off x="987706" y="1133803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0" y="1133803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305373" y="471629"/>
              <a:ext cx="1010956" cy="1045136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497968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8736650" y="1048448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grpSp>
        <p:nvGrpSpPr>
          <p:cNvPr id="277" name="Group 277"/>
          <p:cNvGrpSpPr/>
          <p:nvPr/>
        </p:nvGrpSpPr>
        <p:grpSpPr>
          <a:xfrm>
            <a:off x="970176" y="2509707"/>
            <a:ext cx="1592262" cy="1244814"/>
            <a:chOff x="0" y="0"/>
            <a:chExt cx="1592260" cy="1244812"/>
          </a:xfrm>
        </p:grpSpPr>
        <p:sp>
          <p:nvSpPr>
            <p:cNvPr id="274" name="Shape 274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280" name="Group 280"/>
          <p:cNvGrpSpPr/>
          <p:nvPr/>
        </p:nvGrpSpPr>
        <p:grpSpPr>
          <a:xfrm>
            <a:off x="1248844" y="1271498"/>
            <a:ext cx="1034926" cy="565479"/>
            <a:chOff x="0" y="0"/>
            <a:chExt cx="1034925" cy="565477"/>
          </a:xfrm>
        </p:grpSpPr>
        <p:sp>
          <p:nvSpPr>
            <p:cNvPr id="278" name="Shape 278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286" name="Group 286"/>
          <p:cNvGrpSpPr/>
          <p:nvPr/>
        </p:nvGrpSpPr>
        <p:grpSpPr>
          <a:xfrm>
            <a:off x="1020827" y="8106033"/>
            <a:ext cx="1566937" cy="1481406"/>
            <a:chOff x="0" y="0"/>
            <a:chExt cx="1566935" cy="1481404"/>
          </a:xfrm>
        </p:grpSpPr>
        <p:sp>
          <p:nvSpPr>
            <p:cNvPr id="281" name="Shape 281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287" name="Shape 287"/>
          <p:cNvSpPr/>
          <p:nvPr/>
        </p:nvSpPr>
        <p:spPr>
          <a:xfrm>
            <a:off x="4997957" y="1196605"/>
            <a:ext cx="678912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H</a:t>
            </a:r>
            <a:r>
              <a:rPr baseline="-5999" sz="3800"/>
              <a:t>2</a:t>
            </a:r>
          </a:p>
        </p:txBody>
      </p:sp>
      <p:sp>
        <p:nvSpPr>
          <p:cNvPr id="288" name="Shape 288"/>
          <p:cNvSpPr/>
          <p:nvPr/>
        </p:nvSpPr>
        <p:spPr>
          <a:xfrm>
            <a:off x="4821750" y="2774482"/>
            <a:ext cx="1031326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289" name="Shape 289"/>
          <p:cNvSpPr/>
          <p:nvPr/>
        </p:nvSpPr>
        <p:spPr>
          <a:xfrm>
            <a:off x="4910388" y="4528104"/>
            <a:ext cx="1073751" cy="130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CO</a:t>
            </a:r>
            <a:r>
              <a:rPr baseline="-5999"/>
              <a:t>2</a:t>
            </a:r>
          </a:p>
        </p:txBody>
      </p:sp>
      <p:sp>
        <p:nvSpPr>
          <p:cNvPr id="290" name="Shape 290"/>
          <p:cNvSpPr/>
          <p:nvPr/>
        </p:nvSpPr>
        <p:spPr>
          <a:xfrm>
            <a:off x="5114138" y="6253233"/>
            <a:ext cx="1164537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NH</a:t>
            </a:r>
            <a:r>
              <a:rPr baseline="-5999"/>
              <a:t>3</a:t>
            </a:r>
          </a:p>
        </p:txBody>
      </p:sp>
      <p:sp>
        <p:nvSpPr>
          <p:cNvPr id="291" name="Shape 291"/>
          <p:cNvSpPr/>
          <p:nvPr/>
        </p:nvSpPr>
        <p:spPr>
          <a:xfrm>
            <a:off x="4899598" y="8152210"/>
            <a:ext cx="1095331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CH</a:t>
            </a:r>
            <a:r>
              <a:rPr baseline="-5999"/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3"/>
      <p:bldP build="whole" bldLvl="1" animBg="1" rev="0" advAuto="0" spid="280" grpId="1"/>
      <p:bldP build="whole" bldLvl="1" animBg="1" rev="0" advAuto="0" spid="277" grpId="2"/>
      <p:bldP build="whole" bldLvl="1" animBg="1" rev="0" advAuto="0" spid="272" grpId="4"/>
      <p:bldP build="whole" bldLvl="1" animBg="1" rev="0" advAuto="0" spid="286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8533450" y="3839139"/>
            <a:ext cx="1010956" cy="104513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94" name="Shape 294"/>
          <p:cNvSpPr/>
          <p:nvPr/>
        </p:nvSpPr>
        <p:spPr>
          <a:xfrm>
            <a:off x="8533450" y="2323879"/>
            <a:ext cx="1010956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295" name="Shape 295"/>
          <p:cNvSpPr/>
          <p:nvPr/>
        </p:nvSpPr>
        <p:spPr>
          <a:xfrm>
            <a:off x="8533450" y="5354398"/>
            <a:ext cx="1010956" cy="1045136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296" name="Shape 296"/>
          <p:cNvSpPr/>
          <p:nvPr/>
        </p:nvSpPr>
        <p:spPr>
          <a:xfrm>
            <a:off x="11112471" y="196763"/>
            <a:ext cx="129006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KEY</a:t>
            </a:r>
          </a:p>
        </p:txBody>
      </p:sp>
      <p:sp>
        <p:nvSpPr>
          <p:cNvPr id="297" name="Shape 297"/>
          <p:cNvSpPr/>
          <p:nvPr/>
        </p:nvSpPr>
        <p:spPr>
          <a:xfrm>
            <a:off x="9764971" y="973555"/>
            <a:ext cx="322529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hydrogen atoms</a:t>
            </a:r>
          </a:p>
        </p:txBody>
      </p:sp>
      <p:sp>
        <p:nvSpPr>
          <p:cNvPr id="298" name="Shape 298"/>
          <p:cNvSpPr/>
          <p:nvPr/>
        </p:nvSpPr>
        <p:spPr>
          <a:xfrm>
            <a:off x="9972997" y="2488815"/>
            <a:ext cx="2809241" cy="7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oxygen atoms</a:t>
            </a:r>
          </a:p>
        </p:txBody>
      </p:sp>
      <p:sp>
        <p:nvSpPr>
          <p:cNvPr id="299" name="Shape 299"/>
          <p:cNvSpPr/>
          <p:nvPr/>
        </p:nvSpPr>
        <p:spPr>
          <a:xfrm>
            <a:off x="9971727" y="4004075"/>
            <a:ext cx="281178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carbon atoms</a:t>
            </a:r>
          </a:p>
        </p:txBody>
      </p:sp>
      <p:sp>
        <p:nvSpPr>
          <p:cNvPr id="300" name="Shape 300"/>
          <p:cNvSpPr/>
          <p:nvPr/>
        </p:nvSpPr>
        <p:spPr>
          <a:xfrm>
            <a:off x="9858697" y="5519334"/>
            <a:ext cx="303784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nitrogen atoms</a:t>
            </a:r>
          </a:p>
        </p:txBody>
      </p:sp>
      <p:sp>
        <p:nvSpPr>
          <p:cNvPr id="301" name="Shape 301"/>
          <p:cNvSpPr/>
          <p:nvPr/>
        </p:nvSpPr>
        <p:spPr>
          <a:xfrm>
            <a:off x="398633" y="196763"/>
            <a:ext cx="824371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Can you give the Molecular formula?</a:t>
            </a:r>
          </a:p>
        </p:txBody>
      </p:sp>
      <p:grpSp>
        <p:nvGrpSpPr>
          <p:cNvPr id="304" name="Group 304"/>
          <p:cNvGrpSpPr/>
          <p:nvPr/>
        </p:nvGrpSpPr>
        <p:grpSpPr>
          <a:xfrm>
            <a:off x="1248166" y="4655776"/>
            <a:ext cx="1783393" cy="1045136"/>
            <a:chOff x="0" y="0"/>
            <a:chExt cx="1783391" cy="1045134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772437" y="0"/>
              <a:ext cx="1010955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305" name="Shape 305"/>
          <p:cNvSpPr/>
          <p:nvPr/>
        </p:nvSpPr>
        <p:spPr>
          <a:xfrm>
            <a:off x="1286155" y="6527933"/>
            <a:ext cx="1010955" cy="1045135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06" name="Shape 306"/>
          <p:cNvSpPr/>
          <p:nvPr/>
        </p:nvSpPr>
        <p:spPr>
          <a:xfrm>
            <a:off x="8736650" y="1048448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07" name="Shape 307"/>
          <p:cNvSpPr/>
          <p:nvPr/>
        </p:nvSpPr>
        <p:spPr>
          <a:xfrm>
            <a:off x="1264945" y="2509707"/>
            <a:ext cx="1010955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grpSp>
        <p:nvGrpSpPr>
          <p:cNvPr id="311" name="Group 311"/>
          <p:cNvGrpSpPr/>
          <p:nvPr/>
        </p:nvGrpSpPr>
        <p:grpSpPr>
          <a:xfrm>
            <a:off x="1020827" y="8106033"/>
            <a:ext cx="1261563" cy="1481406"/>
            <a:chOff x="0" y="0"/>
            <a:chExt cx="1261561" cy="1481404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12" name="Shape 312"/>
          <p:cNvSpPr/>
          <p:nvPr/>
        </p:nvSpPr>
        <p:spPr>
          <a:xfrm>
            <a:off x="2066443" y="6527933"/>
            <a:ext cx="1010956" cy="1045135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13" name="Shape 313"/>
          <p:cNvSpPr/>
          <p:nvPr/>
        </p:nvSpPr>
        <p:spPr>
          <a:xfrm>
            <a:off x="2066443" y="2509707"/>
            <a:ext cx="1010956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314" name="Shape 314"/>
          <p:cNvSpPr/>
          <p:nvPr/>
        </p:nvSpPr>
        <p:spPr>
          <a:xfrm>
            <a:off x="2783052" y="9021960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15" name="Shape 315"/>
          <p:cNvSpPr/>
          <p:nvPr/>
        </p:nvSpPr>
        <p:spPr>
          <a:xfrm>
            <a:off x="2066443" y="8324169"/>
            <a:ext cx="1010956" cy="104513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316" name="Shape 316"/>
          <p:cNvSpPr/>
          <p:nvPr/>
        </p:nvSpPr>
        <p:spPr>
          <a:xfrm>
            <a:off x="2783052" y="8106033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811089" y="196763"/>
            <a:ext cx="53975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Naming compounds</a:t>
            </a:r>
          </a:p>
        </p:txBody>
      </p:sp>
      <p:grpSp>
        <p:nvGrpSpPr>
          <p:cNvPr id="322" name="Group 322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319" name="Shape 319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23" name="Shape 323"/>
          <p:cNvSpPr/>
          <p:nvPr/>
        </p:nvSpPr>
        <p:spPr>
          <a:xfrm>
            <a:off x="6592229" y="1968167"/>
            <a:ext cx="5341367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Step 1 - identify the atoms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811089" y="196763"/>
            <a:ext cx="53975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Naming compounds</a:t>
            </a:r>
          </a:p>
        </p:txBody>
      </p:sp>
      <p:grpSp>
        <p:nvGrpSpPr>
          <p:cNvPr id="329" name="Group 329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326" name="Shape 326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30" name="Shape 330"/>
          <p:cNvSpPr/>
          <p:nvPr/>
        </p:nvSpPr>
        <p:spPr>
          <a:xfrm>
            <a:off x="6592229" y="1968167"/>
            <a:ext cx="5341367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Step 1 - identify the atoms</a:t>
            </a:r>
          </a:p>
        </p:txBody>
      </p:sp>
      <p:sp>
        <p:nvSpPr>
          <p:cNvPr id="331" name="Shape 331"/>
          <p:cNvSpPr/>
          <p:nvPr/>
        </p:nvSpPr>
        <p:spPr>
          <a:xfrm>
            <a:off x="7840766" y="2942335"/>
            <a:ext cx="284429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 = hydrogen</a:t>
            </a:r>
          </a:p>
        </p:txBody>
      </p:sp>
      <p:sp>
        <p:nvSpPr>
          <p:cNvPr id="332" name="Shape 332"/>
          <p:cNvSpPr/>
          <p:nvPr/>
        </p:nvSpPr>
        <p:spPr>
          <a:xfrm>
            <a:off x="8059841" y="5577410"/>
            <a:ext cx="240614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 = oxygen</a:t>
            </a:r>
          </a:p>
        </p:txBody>
      </p:sp>
      <p:sp>
        <p:nvSpPr>
          <p:cNvPr id="333" name="Shape 333"/>
          <p:cNvSpPr/>
          <p:nvPr/>
        </p:nvSpPr>
        <p:spPr>
          <a:xfrm>
            <a:off x="6549467" y="3807358"/>
            <a:ext cx="5426892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a compound with hydrogen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 is hydrous or a hydride </a:t>
            </a:r>
          </a:p>
        </p:txBody>
      </p:sp>
      <p:sp>
        <p:nvSpPr>
          <p:cNvPr id="334" name="Shape 334"/>
          <p:cNvSpPr/>
          <p:nvPr/>
        </p:nvSpPr>
        <p:spPr>
          <a:xfrm>
            <a:off x="6752617" y="6475115"/>
            <a:ext cx="5020591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a compound with oxygen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 is an oxide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811089" y="196763"/>
            <a:ext cx="53975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Naming compounds</a:t>
            </a:r>
          </a:p>
        </p:txBody>
      </p:sp>
      <p:grpSp>
        <p:nvGrpSpPr>
          <p:cNvPr id="340" name="Group 340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337" name="Shape 337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38" name="Shape 338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39" name="Shape 339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41" name="Shape 341"/>
          <p:cNvSpPr/>
          <p:nvPr/>
        </p:nvSpPr>
        <p:spPr>
          <a:xfrm>
            <a:off x="6755297" y="1968167"/>
            <a:ext cx="501523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Step 2 - count the atoms</a:t>
            </a:r>
          </a:p>
        </p:txBody>
      </p:sp>
      <p:sp>
        <p:nvSpPr>
          <p:cNvPr id="342" name="Shape 342"/>
          <p:cNvSpPr/>
          <p:nvPr/>
        </p:nvSpPr>
        <p:spPr>
          <a:xfrm>
            <a:off x="7742595" y="3546914"/>
            <a:ext cx="3040635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1 oxygen atom</a:t>
            </a:r>
          </a:p>
        </p:txBody>
      </p:sp>
      <p:sp>
        <p:nvSpPr>
          <p:cNvPr id="343" name="Shape 343"/>
          <p:cNvSpPr/>
          <p:nvPr/>
        </p:nvSpPr>
        <p:spPr>
          <a:xfrm>
            <a:off x="7442494" y="4519168"/>
            <a:ext cx="3640837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 hydrogen atoms</a:t>
            </a:r>
          </a:p>
        </p:txBody>
      </p:sp>
      <p:sp>
        <p:nvSpPr>
          <p:cNvPr id="344" name="Shape 344"/>
          <p:cNvSpPr/>
          <p:nvPr/>
        </p:nvSpPr>
        <p:spPr>
          <a:xfrm>
            <a:off x="7236119" y="5933297"/>
            <a:ext cx="4053587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 atoms is called di-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