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b="def" i="def"/>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b="def" i="def"/>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b="def" i="def"/>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ph type="sldImg"/>
          </p:nvPr>
        </p:nvSpPr>
        <p:spPr>
          <a:xfrm>
            <a:off x="1143000" y="685800"/>
            <a:ext cx="4572000" cy="3429000"/>
          </a:xfrm>
          <a:prstGeom prst="rect">
            <a:avLst/>
          </a:prstGeom>
        </p:spPr>
        <p:txBody>
          <a:bodyPr/>
          <a:lstStyle/>
          <a:p>
            <a:pPr/>
          </a:p>
        </p:txBody>
      </p:sp>
      <p:sp>
        <p:nvSpPr>
          <p:cNvPr id="167" name="Shape 1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660400" y="4292600"/>
            <a:ext cx="11684000" cy="2222500"/>
          </a:xfrm>
          <a:prstGeom prst="rect">
            <a:avLst/>
          </a:prstGeom>
        </p:spPr>
        <p:txBody>
          <a:bodyPr/>
          <a:lstStyle>
            <a:lvl1pPr>
              <a:defRPr spc="992" sz="6200"/>
            </a:lvl1pPr>
          </a:lstStyle>
          <a:p>
            <a:pPr/>
            <a:r>
              <a:t>Title Text</a:t>
            </a:r>
          </a:p>
        </p:txBody>
      </p:sp>
      <p:sp>
        <p:nvSpPr>
          <p:cNvPr id="12" name="Shape 12"/>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93" name="Shape 93"/>
          <p:cNvSpPr/>
          <p:nvPr>
            <p:ph type="pic" sz="half" idx="13"/>
          </p:nvPr>
        </p:nvSpPr>
        <p:spPr>
          <a:xfrm>
            <a:off x="6502400" y="4879052"/>
            <a:ext cx="6502400" cy="4876801"/>
          </a:xfrm>
          <a:prstGeom prst="rect">
            <a:avLst/>
          </a:prstGeom>
        </p:spPr>
        <p:txBody>
          <a:bodyPr lIns="91439" tIns="45719" rIns="91439" bIns="45719" anchor="t">
            <a:noAutofit/>
          </a:bodyPr>
          <a:lstStyle/>
          <a:p>
            <a:pPr/>
          </a:p>
        </p:txBody>
      </p:sp>
      <p:sp>
        <p:nvSpPr>
          <p:cNvPr id="94" name="Shape 94"/>
          <p:cNvSpPr/>
          <p:nvPr>
            <p:ph type="pic" sz="half" idx="14"/>
          </p:nvPr>
        </p:nvSpPr>
        <p:spPr>
          <a:xfrm>
            <a:off x="6502400" y="0"/>
            <a:ext cx="6502400" cy="4876800"/>
          </a:xfrm>
          <a:prstGeom prst="rect">
            <a:avLst/>
          </a:prstGeom>
        </p:spPr>
        <p:txBody>
          <a:bodyPr lIns="91439" tIns="45719" rIns="91439" bIns="45719" anchor="t">
            <a:noAutofit/>
          </a:bodyPr>
          <a:lstStyle/>
          <a:p>
            <a:pPr/>
          </a:p>
        </p:txBody>
      </p:sp>
      <p:sp>
        <p:nvSpPr>
          <p:cNvPr id="95" name="Shape 95"/>
          <p:cNvSpPr/>
          <p:nvPr>
            <p:ph type="pic" idx="15"/>
          </p:nvPr>
        </p:nvSpPr>
        <p:spPr>
          <a:xfrm>
            <a:off x="0" y="0"/>
            <a:ext cx="6502400" cy="9753600"/>
          </a:xfrm>
          <a:prstGeom prst="rect">
            <a:avLst/>
          </a:prstGeom>
        </p:spPr>
        <p:txBody>
          <a:bodyPr lIns="91439" tIns="45719" rIns="91439" bIns="45719" anchor="t">
            <a:noAutofit/>
          </a:bodyPr>
          <a:lstStyle/>
          <a:p>
            <a:pPr/>
          </a:p>
        </p:txBody>
      </p:sp>
      <p:sp>
        <p:nvSpPr>
          <p:cNvPr id="96" name="Shape 9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3" name="Shape 103"/>
          <p:cNvSpPr/>
          <p:nvPr>
            <p:ph type="body" sz="quarter" idx="13"/>
          </p:nvPr>
        </p:nvSpPr>
        <p:spPr>
          <a:xfrm>
            <a:off x="1270000" y="6362700"/>
            <a:ext cx="10464800" cy="520700"/>
          </a:xfrm>
          <a:prstGeom prst="rect">
            <a:avLst/>
          </a:prstGeom>
        </p:spPr>
        <p:txBody>
          <a:bodyPr>
            <a:spAutoFit/>
          </a:bodyPr>
          <a:lstStyle>
            <a:lvl1pPr marL="0" indent="0" algn="ctr">
              <a:spcBef>
                <a:spcPts val="0"/>
              </a:spcBef>
              <a:buClrTx/>
              <a:buSzTx/>
              <a:buNone/>
              <a:defRPr cap="all" spc="384" sz="2400">
                <a:solidFill>
                  <a:schemeClr val="accent2">
                    <a:satOff val="44164"/>
                    <a:lumOff val="14231"/>
                  </a:schemeClr>
                </a:solidFill>
              </a:defRPr>
            </a:lvl1pPr>
          </a:lstStyle>
          <a:p>
            <a:pPr/>
            <a:r>
              <a:t>–Johnny Appleseed</a:t>
            </a:r>
          </a:p>
        </p:txBody>
      </p:sp>
      <p:sp>
        <p:nvSpPr>
          <p:cNvPr id="104" name="Shape 104"/>
          <p:cNvSpPr/>
          <p:nvPr>
            <p:ph type="body" sz="quarter" idx="14"/>
          </p:nvPr>
        </p:nvSpPr>
        <p:spPr>
          <a:xfrm>
            <a:off x="1270000" y="4248150"/>
            <a:ext cx="10464800" cy="723900"/>
          </a:xfrm>
          <a:prstGeom prst="rect">
            <a:avLst/>
          </a:prstGeom>
        </p:spPr>
        <p:txBody>
          <a:bodyPr>
            <a:spAutoFit/>
          </a:bodyPr>
          <a:lstStyle>
            <a:lvl1pPr marL="0" indent="0" algn="ctr">
              <a:spcBef>
                <a:spcPts val="0"/>
              </a:spcBef>
              <a:buClrTx/>
              <a:buSzTx/>
              <a:buNone/>
            </a:lvl1pPr>
          </a:lstStyle>
          <a:p>
            <a:pPr/>
            <a:r>
              <a:t>“Type a quote here.” </a:t>
            </a:r>
          </a:p>
        </p:txBody>
      </p:sp>
      <p:sp>
        <p:nvSpPr>
          <p:cNvPr id="105" name="Shape 10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hoto">
    <p:spTree>
      <p:nvGrpSpPr>
        <p:cNvPr id="1" name=""/>
        <p:cNvGrpSpPr/>
        <p:nvPr/>
      </p:nvGrpSpPr>
      <p:grpSpPr>
        <a:xfrm>
          <a:off x="0" y="0"/>
          <a:ext cx="0" cy="0"/>
          <a:chOff x="0" y="0"/>
          <a:chExt cx="0" cy="0"/>
        </a:xfrm>
      </p:grpSpPr>
      <p:sp>
        <p:nvSpPr>
          <p:cNvPr id="112" name="Shape 112"/>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cap="all" spc="384" sz="2400">
                <a:solidFill>
                  <a:schemeClr val="accent2">
                    <a:satOff val="44164"/>
                    <a:lumOff val="14231"/>
                  </a:schemeClr>
                </a:solidFill>
              </a:defRPr>
            </a:lvl1pPr>
          </a:lstStyle>
          <a:p>
            <a:pPr/>
            <a:r>
              <a:t>–Johnny Appleseed</a:t>
            </a:r>
          </a:p>
        </p:txBody>
      </p:sp>
      <p:sp>
        <p:nvSpPr>
          <p:cNvPr id="113" name="Shape 113"/>
          <p:cNvSpPr/>
          <p:nvPr>
            <p:ph type="body" sz="quarter" idx="14"/>
          </p:nvPr>
        </p:nvSpPr>
        <p:spPr>
          <a:xfrm>
            <a:off x="1270000" y="1346200"/>
            <a:ext cx="10464800" cy="723900"/>
          </a:xfrm>
          <a:prstGeom prst="rect">
            <a:avLst/>
          </a:prstGeom>
        </p:spPr>
        <p:txBody>
          <a:bodyPr>
            <a:spAutoFit/>
          </a:bodyPr>
          <a:lstStyle>
            <a:lvl1pPr marL="0" indent="0" algn="ctr">
              <a:spcBef>
                <a:spcPts val="0"/>
              </a:spcBef>
              <a:buClrTx/>
              <a:buSzTx/>
              <a:buNone/>
            </a:lvl1pPr>
          </a:lstStyle>
          <a:p>
            <a:pPr/>
            <a:r>
              <a:t>“Type a quote here.” </a:t>
            </a:r>
          </a:p>
        </p:txBody>
      </p:sp>
      <p:sp>
        <p:nvSpPr>
          <p:cNvPr id="114" name="Shape 114"/>
          <p:cNvSpPr/>
          <p:nvPr>
            <p:ph type="pic" idx="15"/>
          </p:nvPr>
        </p:nvSpPr>
        <p:spPr>
          <a:xfrm>
            <a:off x="-19050" y="3613150"/>
            <a:ext cx="13004800" cy="6134100"/>
          </a:xfrm>
          <a:prstGeom prst="rect">
            <a:avLst/>
          </a:prstGeom>
        </p:spPr>
        <p:txBody>
          <a:bodyPr lIns="91439" tIns="45719" rIns="91439" bIns="45719" anchor="t">
            <a:noAutofit/>
          </a:bodyPr>
          <a:lstStyle/>
          <a:p>
            <a:pPr/>
          </a:p>
        </p:txBody>
      </p:sp>
      <p:sp>
        <p:nvSpPr>
          <p:cNvPr id="115" name="Shape 1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22" name="Shape 12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3" name="Shape 1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30" name="Shape 1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Shape 137"/>
          <p:cNvSpPr/>
          <p:nvPr/>
        </p:nvSpPr>
        <p:spPr>
          <a:xfrm>
            <a:off x="406400" y="8623300"/>
            <a:ext cx="12192001" cy="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7996B9"/>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38" name="Shape 138"/>
          <p:cNvSpPr/>
          <p:nvPr/>
        </p:nvSpPr>
        <p:spPr>
          <a:xfrm>
            <a:off x="406400" y="8674100"/>
            <a:ext cx="12192001" cy="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7996B9"/>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39" name="Shape 139"/>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None/>
              <a:defRPr i="1" sz="1800">
                <a:solidFill>
                  <a:srgbClr val="5C86B9"/>
                </a:solidFill>
                <a:latin typeface="Palatino"/>
                <a:ea typeface="Palatino"/>
                <a:cs typeface="Palatino"/>
                <a:sym typeface="Palatino"/>
              </a:defRPr>
            </a:lvl1pPr>
          </a:lstStyle>
          <a:p>
            <a:pPr/>
            <a:r>
              <a:t>Date</a:t>
            </a:r>
          </a:p>
        </p:txBody>
      </p:sp>
      <p:sp>
        <p:nvSpPr>
          <p:cNvPr id="140" name="Shape 140"/>
          <p:cNvSpPr/>
          <p:nvPr>
            <p:ph type="title"/>
          </p:nvPr>
        </p:nvSpPr>
        <p:spPr>
          <a:xfrm>
            <a:off x="355600" y="5905500"/>
            <a:ext cx="12293600" cy="2108200"/>
          </a:xfrm>
          <a:prstGeom prst="rect">
            <a:avLst/>
          </a:prstGeom>
        </p:spPr>
        <p:txBody>
          <a:bodyPr anchor="b"/>
          <a:lstStyle>
            <a:lvl1pPr>
              <a:defRPr cap="none" spc="-128" sz="6400">
                <a:solidFill>
                  <a:srgbClr val="314864"/>
                </a:solidFill>
                <a:latin typeface="Didot"/>
                <a:ea typeface="Didot"/>
                <a:cs typeface="Didot"/>
                <a:sym typeface="Didot"/>
              </a:defRPr>
            </a:lvl1pPr>
          </a:lstStyle>
          <a:p>
            <a:pPr/>
            <a:r>
              <a:t>Title Text</a:t>
            </a:r>
          </a:p>
        </p:txBody>
      </p:sp>
      <p:sp>
        <p:nvSpPr>
          <p:cNvPr id="141" name="Shape 141"/>
          <p:cNvSpPr/>
          <p:nvPr>
            <p:ph type="body" sz="quarter" idx="1"/>
          </p:nvPr>
        </p:nvSpPr>
        <p:spPr>
          <a:xfrm>
            <a:off x="355600" y="8001000"/>
            <a:ext cx="12293600" cy="508000"/>
          </a:xfrm>
          <a:prstGeom prst="rect">
            <a:avLst/>
          </a:prstGeom>
        </p:spPr>
        <p:txBody>
          <a:bodyPr anchor="t"/>
          <a:lstStyle>
            <a:lvl1pPr marL="0" indent="0">
              <a:spcBef>
                <a:spcPts val="1000"/>
              </a:spcBef>
              <a:buClrTx/>
              <a:buSzTx/>
              <a:buNone/>
              <a:defRPr sz="2400">
                <a:solidFill>
                  <a:srgbClr val="5C86B9"/>
                </a:solidFill>
                <a:latin typeface="Palatino"/>
                <a:ea typeface="Palatino"/>
                <a:cs typeface="Palatino"/>
                <a:sym typeface="Palatino"/>
              </a:defRPr>
            </a:lvl1pPr>
            <a:lvl2pPr marL="0" indent="228600">
              <a:spcBef>
                <a:spcPts val="1000"/>
              </a:spcBef>
              <a:buClrTx/>
              <a:buSzTx/>
              <a:buNone/>
              <a:defRPr sz="2400">
                <a:solidFill>
                  <a:srgbClr val="5C86B9"/>
                </a:solidFill>
                <a:latin typeface="Palatino"/>
                <a:ea typeface="Palatino"/>
                <a:cs typeface="Palatino"/>
                <a:sym typeface="Palatino"/>
              </a:defRPr>
            </a:lvl2pPr>
            <a:lvl3pPr marL="0" indent="457200">
              <a:spcBef>
                <a:spcPts val="1000"/>
              </a:spcBef>
              <a:buClrTx/>
              <a:buSzTx/>
              <a:buNone/>
              <a:defRPr sz="2400">
                <a:solidFill>
                  <a:srgbClr val="5C86B9"/>
                </a:solidFill>
                <a:latin typeface="Palatino"/>
                <a:ea typeface="Palatino"/>
                <a:cs typeface="Palatino"/>
                <a:sym typeface="Palatino"/>
              </a:defRPr>
            </a:lvl3pPr>
            <a:lvl4pPr marL="0" indent="685800">
              <a:spcBef>
                <a:spcPts val="1000"/>
              </a:spcBef>
              <a:buClrTx/>
              <a:buSzTx/>
              <a:buNone/>
              <a:defRPr sz="2400">
                <a:solidFill>
                  <a:srgbClr val="5C86B9"/>
                </a:solidFill>
                <a:latin typeface="Palatino"/>
                <a:ea typeface="Palatino"/>
                <a:cs typeface="Palatino"/>
                <a:sym typeface="Palatino"/>
              </a:defRPr>
            </a:lvl4pPr>
            <a:lvl5pPr marL="0" indent="914400">
              <a:spcBef>
                <a:spcPts val="1000"/>
              </a:spcBef>
              <a:buClrTx/>
              <a:buSzTx/>
              <a:buNone/>
              <a:defRPr sz="2400">
                <a:solidFill>
                  <a:srgbClr val="5C86B9"/>
                </a:solidFill>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42" name="Shape 142"/>
          <p:cNvSpPr/>
          <p:nvPr>
            <p:ph type="sldNum" sz="quarter" idx="2"/>
          </p:nvPr>
        </p:nvSpPr>
        <p:spPr>
          <a:xfrm>
            <a:off x="12331700" y="9220200"/>
            <a:ext cx="317500" cy="355600"/>
          </a:xfrm>
          <a:prstGeom prst="rect">
            <a:avLst/>
          </a:prstGeom>
        </p:spPr>
        <p:txBody>
          <a:bodyPr/>
          <a:lstStyle>
            <a:lvl1pPr>
              <a:defRPr sz="1600">
                <a:solidFill>
                  <a:srgbClr val="324863"/>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hape 149"/>
          <p:cNvSpPr/>
          <p:nvPr/>
        </p:nvSpPr>
        <p:spPr>
          <a:xfrm>
            <a:off x="406400" y="2565400"/>
            <a:ext cx="12192001" cy="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7996B9"/>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50" name="Shape 150"/>
          <p:cNvSpPr/>
          <p:nvPr/>
        </p:nvSpPr>
        <p:spPr>
          <a:xfrm>
            <a:off x="406400" y="2616200"/>
            <a:ext cx="12192001" cy="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7996B9"/>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51" name="Shape 151"/>
          <p:cNvSpPr/>
          <p:nvPr>
            <p:ph type="title"/>
          </p:nvPr>
        </p:nvSpPr>
        <p:spPr>
          <a:xfrm>
            <a:off x="355600" y="444500"/>
            <a:ext cx="12293600" cy="2044700"/>
          </a:xfrm>
          <a:prstGeom prst="rect">
            <a:avLst/>
          </a:prstGeom>
        </p:spPr>
        <p:txBody>
          <a:bodyPr anchor="ctr"/>
          <a:lstStyle>
            <a:lvl1pPr>
              <a:defRPr cap="none" spc="-128" sz="6400">
                <a:solidFill>
                  <a:srgbClr val="314864"/>
                </a:solidFill>
                <a:latin typeface="Didot"/>
                <a:ea typeface="Didot"/>
                <a:cs typeface="Didot"/>
                <a:sym typeface="Didot"/>
              </a:defRPr>
            </a:lvl1pPr>
          </a:lstStyle>
          <a:p>
            <a:pPr/>
            <a:r>
              <a:t>Title Text</a:t>
            </a:r>
          </a:p>
        </p:txBody>
      </p:sp>
      <p:sp>
        <p:nvSpPr>
          <p:cNvPr id="152" name="Shape 152"/>
          <p:cNvSpPr/>
          <p:nvPr>
            <p:ph type="body" idx="1"/>
          </p:nvPr>
        </p:nvSpPr>
        <p:spPr>
          <a:xfrm>
            <a:off x="355600" y="2984500"/>
            <a:ext cx="12293600" cy="6324600"/>
          </a:xfrm>
          <a:prstGeom prst="rect">
            <a:avLst/>
          </a:prstGeom>
        </p:spPr>
        <p:txBody>
          <a:bodyPr/>
          <a:lstStyle>
            <a:lvl1pPr marL="508000" indent="-508000">
              <a:buClr>
                <a:srgbClr val="5C86B9"/>
              </a:buClr>
              <a:buSzPct val="70000"/>
              <a:buFont typeface="Zapf Dingbats"/>
              <a:buChar char="✤"/>
              <a:defRPr sz="3800">
                <a:solidFill>
                  <a:srgbClr val="000000"/>
                </a:solidFill>
                <a:latin typeface="Palatino"/>
                <a:ea typeface="Palatino"/>
                <a:cs typeface="Palatino"/>
                <a:sym typeface="Palatino"/>
              </a:defRPr>
            </a:lvl1pPr>
            <a:lvl2pPr marL="1016000" indent="-508000">
              <a:buClr>
                <a:srgbClr val="5C86B9"/>
              </a:buClr>
              <a:buSzPct val="70000"/>
              <a:buFont typeface="Zapf Dingbats"/>
              <a:buChar char="✤"/>
              <a:defRPr sz="3800">
                <a:solidFill>
                  <a:srgbClr val="000000"/>
                </a:solidFill>
                <a:latin typeface="Palatino"/>
                <a:ea typeface="Palatino"/>
                <a:cs typeface="Palatino"/>
                <a:sym typeface="Palatino"/>
              </a:defRPr>
            </a:lvl2pPr>
            <a:lvl3pPr marL="1524000" indent="-508000">
              <a:buClr>
                <a:srgbClr val="5C86B9"/>
              </a:buClr>
              <a:buSzPct val="70000"/>
              <a:buFont typeface="Zapf Dingbats"/>
              <a:buChar char="✤"/>
              <a:defRPr sz="3800">
                <a:solidFill>
                  <a:srgbClr val="000000"/>
                </a:solidFill>
                <a:latin typeface="Palatino"/>
                <a:ea typeface="Palatino"/>
                <a:cs typeface="Palatino"/>
                <a:sym typeface="Palatino"/>
              </a:defRPr>
            </a:lvl3pPr>
            <a:lvl4pPr marL="2032000" indent="-508000">
              <a:buClr>
                <a:srgbClr val="5C86B9"/>
              </a:buClr>
              <a:buSzPct val="70000"/>
              <a:buFont typeface="Zapf Dingbats"/>
              <a:buChar char="✤"/>
              <a:defRPr sz="3800">
                <a:solidFill>
                  <a:srgbClr val="000000"/>
                </a:solidFill>
                <a:latin typeface="Palatino"/>
                <a:ea typeface="Palatino"/>
                <a:cs typeface="Palatino"/>
                <a:sym typeface="Palatino"/>
              </a:defRPr>
            </a:lvl4pPr>
            <a:lvl5pPr marL="2540000" indent="-508000">
              <a:buClr>
                <a:srgbClr val="5C86B9"/>
              </a:buClr>
              <a:buSzPct val="70000"/>
              <a:buFont typeface="Zapf Dingbats"/>
              <a:buChar char="✤"/>
              <a:defRPr sz="3800">
                <a:solidFill>
                  <a:srgbClr val="000000"/>
                </a:solidFill>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53" name="Shape 153"/>
          <p:cNvSpPr/>
          <p:nvPr>
            <p:ph type="sldNum" sz="quarter" idx="2"/>
          </p:nvPr>
        </p:nvSpPr>
        <p:spPr>
          <a:xfrm>
            <a:off x="12331700" y="9220200"/>
            <a:ext cx="317500" cy="355600"/>
          </a:xfrm>
          <a:prstGeom prst="rect">
            <a:avLst/>
          </a:prstGeom>
        </p:spPr>
        <p:txBody>
          <a:bodyPr/>
          <a:lstStyle>
            <a:lvl1pPr>
              <a:defRPr sz="1600">
                <a:solidFill>
                  <a:srgbClr val="314864"/>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hape 160"/>
          <p:cNvSpPr/>
          <p:nvPr>
            <p:ph type="sldNum" sz="quarter" idx="2"/>
          </p:nvPr>
        </p:nvSpPr>
        <p:spPr>
          <a:xfrm>
            <a:off x="12331700" y="9220200"/>
            <a:ext cx="317500" cy="355600"/>
          </a:xfrm>
          <a:prstGeom prst="rect">
            <a:avLst/>
          </a:prstGeom>
        </p:spPr>
        <p:txBody>
          <a:bodyPr/>
          <a:lstStyle>
            <a:lvl1pPr>
              <a:defRPr sz="1600">
                <a:solidFill>
                  <a:srgbClr val="324863"/>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21" name="Shape 21"/>
          <p:cNvSpPr/>
          <p:nvPr>
            <p:ph type="title"/>
          </p:nvPr>
        </p:nvSpPr>
        <p:spPr>
          <a:xfrm>
            <a:off x="660400" y="1003300"/>
            <a:ext cx="11684000" cy="1460500"/>
          </a:xfrm>
          <a:prstGeom prst="rect">
            <a:avLst/>
          </a:prstGeom>
        </p:spPr>
        <p:txBody>
          <a:bodyPr/>
          <a:lstStyle>
            <a:lvl1pPr>
              <a:defRPr spc="992" sz="6200"/>
            </a:lvl1pPr>
          </a:lstStyle>
          <a:p>
            <a:pPr/>
            <a:r>
              <a:t>Title Text</a:t>
            </a:r>
          </a:p>
        </p:txBody>
      </p:sp>
      <p:sp>
        <p:nvSpPr>
          <p:cNvPr id="22" name="Shape 22"/>
          <p:cNvSpPr/>
          <p:nvPr>
            <p:ph type="body" sz="quarter" idx="1"/>
          </p:nvPr>
        </p:nvSpPr>
        <p:spPr>
          <a:xfrm>
            <a:off x="660400" y="508000"/>
            <a:ext cx="11684000" cy="508000"/>
          </a:xfrm>
          <a:prstGeom prst="rect">
            <a:avLst/>
          </a:prstGeom>
        </p:spPr>
        <p:txBody>
          <a:bodyPr/>
          <a:lstStyle>
            <a:lvl1pPr marL="0" indent="0">
              <a:spcBef>
                <a:spcPts val="0"/>
              </a:spcBef>
              <a:buClrTx/>
              <a:buSzTx/>
              <a:buNone/>
              <a:defRPr cap="all" spc="384" sz="2400">
                <a:latin typeface="Avenir Book"/>
                <a:ea typeface="Avenir Book"/>
                <a:cs typeface="Avenir Book"/>
                <a:sym typeface="Avenir Book"/>
              </a:defRPr>
            </a:lvl1pPr>
            <a:lvl2pPr marL="0" indent="228600">
              <a:spcBef>
                <a:spcPts val="0"/>
              </a:spcBef>
              <a:buClrTx/>
              <a:buSzTx/>
              <a:buNone/>
              <a:defRPr cap="all" spc="384" sz="2400">
                <a:latin typeface="Avenir Book"/>
                <a:ea typeface="Avenir Book"/>
                <a:cs typeface="Avenir Book"/>
                <a:sym typeface="Avenir Book"/>
              </a:defRPr>
            </a:lvl2pPr>
            <a:lvl3pPr marL="0" indent="457200">
              <a:spcBef>
                <a:spcPts val="0"/>
              </a:spcBef>
              <a:buClrTx/>
              <a:buSzTx/>
              <a:buNone/>
              <a:defRPr cap="all" spc="384" sz="2400">
                <a:latin typeface="Avenir Book"/>
                <a:ea typeface="Avenir Book"/>
                <a:cs typeface="Avenir Book"/>
                <a:sym typeface="Avenir Book"/>
              </a:defRPr>
            </a:lvl3pPr>
            <a:lvl4pPr marL="0" indent="685800">
              <a:spcBef>
                <a:spcPts val="0"/>
              </a:spcBef>
              <a:buClrTx/>
              <a:buSzTx/>
              <a:buNone/>
              <a:defRPr cap="all" spc="384" sz="2400">
                <a:latin typeface="Avenir Book"/>
                <a:ea typeface="Avenir Book"/>
                <a:cs typeface="Avenir Book"/>
                <a:sym typeface="Avenir Book"/>
              </a:defRPr>
            </a:lvl4pPr>
            <a:lvl5pPr marL="0" indent="914400">
              <a:spcBef>
                <a:spcPts val="0"/>
              </a:spcBef>
              <a:buClrTx/>
              <a:buSzTx/>
              <a:buNone/>
              <a:defRPr cap="all" spc="384" sz="2400">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Alt">
    <p:spTree>
      <p:nvGrpSpPr>
        <p:cNvPr id="1" name=""/>
        <p:cNvGrpSpPr/>
        <p:nvPr/>
      </p:nvGrpSpPr>
      <p:grpSpPr>
        <a:xfrm>
          <a:off x="0" y="0"/>
          <a:ext cx="0" cy="0"/>
          <a:chOff x="0" y="0"/>
          <a:chExt cx="0" cy="0"/>
        </a:xfrm>
      </p:grpSpPr>
      <p:sp>
        <p:nvSpPr>
          <p:cNvPr id="30" name="Shape 30"/>
          <p:cNvSpPr/>
          <p:nvPr>
            <p:ph type="pic" idx="13"/>
          </p:nvPr>
        </p:nvSpPr>
        <p:spPr>
          <a:xfrm>
            <a:off x="0" y="2717800"/>
            <a:ext cx="13004800" cy="7035800"/>
          </a:xfrm>
          <a:prstGeom prst="rect">
            <a:avLst/>
          </a:prstGeom>
        </p:spPr>
        <p:txBody>
          <a:bodyPr lIns="91439" tIns="45719" rIns="91439" bIns="45719" anchor="t">
            <a:noAutofit/>
          </a:bodyPr>
          <a:lstStyle/>
          <a:p>
            <a:pPr/>
          </a:p>
        </p:txBody>
      </p:sp>
      <p:sp>
        <p:nvSpPr>
          <p:cNvPr id="31" name="Shape 31"/>
          <p:cNvSpPr/>
          <p:nvPr>
            <p:ph type="title"/>
          </p:nvPr>
        </p:nvSpPr>
        <p:spPr>
          <a:xfrm>
            <a:off x="660400" y="1003300"/>
            <a:ext cx="11684000" cy="1460500"/>
          </a:xfrm>
          <a:prstGeom prst="rect">
            <a:avLst/>
          </a:prstGeom>
        </p:spPr>
        <p:txBody>
          <a:bodyPr/>
          <a:lstStyle>
            <a:lvl1pPr>
              <a:defRPr spc="992" sz="6200"/>
            </a:lvl1pPr>
          </a:lstStyle>
          <a:p>
            <a:pPr/>
            <a:r>
              <a:t>Title Text</a:t>
            </a:r>
          </a:p>
        </p:txBody>
      </p:sp>
      <p:sp>
        <p:nvSpPr>
          <p:cNvPr id="32" name="Shape 32"/>
          <p:cNvSpPr/>
          <p:nvPr>
            <p:ph type="body" sz="quarter" idx="1"/>
          </p:nvPr>
        </p:nvSpPr>
        <p:spPr>
          <a:xfrm>
            <a:off x="660400" y="508000"/>
            <a:ext cx="11684000" cy="508000"/>
          </a:xfrm>
          <a:prstGeom prst="rect">
            <a:avLst/>
          </a:prstGeom>
        </p:spPr>
        <p:txBody>
          <a:bodyPr/>
          <a:lstStyle>
            <a:lvl1pPr marL="0" indent="0">
              <a:spcBef>
                <a:spcPts val="0"/>
              </a:spcBef>
              <a:buClrTx/>
              <a:buSzTx/>
              <a:buNone/>
              <a:defRPr cap="all" spc="384" sz="2400">
                <a:latin typeface="Avenir Book"/>
                <a:ea typeface="Avenir Book"/>
                <a:cs typeface="Avenir Book"/>
                <a:sym typeface="Avenir Book"/>
              </a:defRPr>
            </a:lvl1pPr>
            <a:lvl2pPr marL="0" indent="228600">
              <a:spcBef>
                <a:spcPts val="0"/>
              </a:spcBef>
              <a:buClrTx/>
              <a:buSzTx/>
              <a:buNone/>
              <a:defRPr cap="all" spc="384" sz="2400">
                <a:latin typeface="Avenir Book"/>
                <a:ea typeface="Avenir Book"/>
                <a:cs typeface="Avenir Book"/>
                <a:sym typeface="Avenir Book"/>
              </a:defRPr>
            </a:lvl2pPr>
            <a:lvl3pPr marL="0" indent="457200">
              <a:spcBef>
                <a:spcPts val="0"/>
              </a:spcBef>
              <a:buClrTx/>
              <a:buSzTx/>
              <a:buNone/>
              <a:defRPr cap="all" spc="384" sz="2400">
                <a:latin typeface="Avenir Book"/>
                <a:ea typeface="Avenir Book"/>
                <a:cs typeface="Avenir Book"/>
                <a:sym typeface="Avenir Book"/>
              </a:defRPr>
            </a:lvl3pPr>
            <a:lvl4pPr marL="0" indent="685800">
              <a:spcBef>
                <a:spcPts val="0"/>
              </a:spcBef>
              <a:buClrTx/>
              <a:buSzTx/>
              <a:buNone/>
              <a:defRPr cap="all" spc="384" sz="2400">
                <a:latin typeface="Avenir Book"/>
                <a:ea typeface="Avenir Book"/>
                <a:cs typeface="Avenir Book"/>
                <a:sym typeface="Avenir Book"/>
              </a:defRPr>
            </a:lvl4pPr>
            <a:lvl5pPr marL="0" indent="914400">
              <a:spcBef>
                <a:spcPts val="0"/>
              </a:spcBef>
              <a:buClrTx/>
              <a:buSzTx/>
              <a:buNone/>
              <a:defRPr cap="all" spc="384" sz="2400">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33" name="Shape 3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40" name="Shape 40"/>
          <p:cNvSpPr/>
          <p:nvPr>
            <p:ph type="title"/>
          </p:nvPr>
        </p:nvSpPr>
        <p:spPr>
          <a:xfrm>
            <a:off x="660400" y="3759200"/>
            <a:ext cx="11684000" cy="2222500"/>
          </a:xfrm>
          <a:prstGeom prst="rect">
            <a:avLst/>
          </a:prstGeom>
        </p:spPr>
        <p:txBody>
          <a:bodyPr anchor="ctr"/>
          <a:lstStyle>
            <a:lvl1pPr>
              <a:defRPr spc="992" sz="6200"/>
            </a:lvl1pPr>
          </a:lstStyle>
          <a:p>
            <a:pPr/>
            <a:r>
              <a:t>Title Text</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48" name="Shape 48"/>
          <p:cNvSpPr/>
          <p:nvPr>
            <p:ph type="pic" idx="13"/>
          </p:nvPr>
        </p:nvSpPr>
        <p:spPr>
          <a:xfrm>
            <a:off x="6496050" y="6350"/>
            <a:ext cx="6502400" cy="9753600"/>
          </a:xfrm>
          <a:prstGeom prst="rect">
            <a:avLst/>
          </a:prstGeom>
        </p:spPr>
        <p:txBody>
          <a:bodyPr lIns="91439" tIns="45719" rIns="91439" bIns="45719" anchor="t">
            <a:noAutofit/>
          </a:bodyPr>
          <a:lstStyle/>
          <a:p>
            <a:pPr/>
          </a:p>
        </p:txBody>
      </p:sp>
      <p:sp>
        <p:nvSpPr>
          <p:cNvPr id="49" name="Shape 49"/>
          <p:cNvSpPr/>
          <p:nvPr>
            <p:ph type="title"/>
          </p:nvPr>
        </p:nvSpPr>
        <p:spPr>
          <a:xfrm>
            <a:off x="546100" y="4305300"/>
            <a:ext cx="5410200" cy="2984500"/>
          </a:xfrm>
          <a:prstGeom prst="rect">
            <a:avLst/>
          </a:prstGeom>
        </p:spPr>
        <p:txBody>
          <a:bodyPr/>
          <a:lstStyle/>
          <a:p>
            <a:pPr/>
            <a:r>
              <a:t>Title Text</a:t>
            </a:r>
          </a:p>
        </p:txBody>
      </p:sp>
      <p:sp>
        <p:nvSpPr>
          <p:cNvPr id="50" name="Shape 50"/>
          <p:cNvSpPr/>
          <p:nvPr>
            <p:ph type="body" sz="quarter" idx="1"/>
          </p:nvPr>
        </p:nvSpPr>
        <p:spPr>
          <a:xfrm>
            <a:off x="546100" y="3429000"/>
            <a:ext cx="5410200" cy="889000"/>
          </a:xfrm>
          <a:prstGeom prst="rect">
            <a:avLst/>
          </a:prstGeom>
        </p:spPr>
        <p:txBody>
          <a:bodyPr/>
          <a:lstStyle>
            <a:lvl1pPr marL="0" indent="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cap="all" spc="384" sz="2400">
                <a:solidFill>
                  <a:schemeClr val="accent2">
                    <a:satOff val="44164"/>
                    <a:lumOff val="14231"/>
                  </a:schemeClr>
                </a:solidFill>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51" name="Shape 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p>
            <a:pPr/>
            <a:r>
              <a:t>Title Text</a:t>
            </a:r>
          </a:p>
        </p:txBody>
      </p:sp>
      <p:sp>
        <p:nvSpPr>
          <p:cNvPr id="59" name="Shape 5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6" name="Shape 66"/>
          <p:cNvSpPr/>
          <p:nvPr>
            <p:ph type="title"/>
          </p:nvPr>
        </p:nvSpPr>
        <p:spPr>
          <a:prstGeom prst="rect">
            <a:avLst/>
          </a:prstGeom>
        </p:spPr>
        <p:txBody>
          <a:bodyPr/>
          <a:lstStyle/>
          <a:p>
            <a:pPr/>
            <a:r>
              <a:t>Title Text</a:t>
            </a:r>
          </a:p>
        </p:txBody>
      </p:sp>
      <p:sp>
        <p:nvSpPr>
          <p:cNvPr id="67" name="Shape 6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5" name="Shape 75"/>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76" name="Shape 76"/>
          <p:cNvSpPr/>
          <p:nvPr>
            <p:ph type="title"/>
          </p:nvPr>
        </p:nvSpPr>
        <p:spPr>
          <a:xfrm>
            <a:off x="660400" y="609600"/>
            <a:ext cx="5080000" cy="1854200"/>
          </a:xfrm>
          <a:prstGeom prst="rect">
            <a:avLst/>
          </a:prstGeom>
        </p:spPr>
        <p:txBody>
          <a:bodyPr/>
          <a:lstStyle/>
          <a:p>
            <a:pPr/>
            <a:r>
              <a:t>Title Text</a:t>
            </a:r>
          </a:p>
        </p:txBody>
      </p:sp>
      <p:sp>
        <p:nvSpPr>
          <p:cNvPr id="77" name="Shape 77"/>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78" name="Shape 7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5" name="Shape 85"/>
          <p:cNvSpPr/>
          <p:nvPr>
            <p:ph type="body" idx="1"/>
          </p:nvPr>
        </p:nvSpPr>
        <p:spPr>
          <a:xfrm>
            <a:off x="660400" y="1511300"/>
            <a:ext cx="11684000" cy="6718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Shape 3"/>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b="0" baseline="0" cap="all" i="0" spc="720" strike="noStrike" sz="4500" u="none">
          <a:ln>
            <a:noFill/>
          </a:ln>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b="0" baseline="0" cap="none" i="0" spc="0" strike="noStrike" sz="3600" u="none">
          <a:ln>
            <a:noFill/>
          </a:ln>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Avenir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ie.org.uk/images/167037-2016-2018-syllabus.pdf"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1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 Id="rId3" Type="http://schemas.openxmlformats.org/officeDocument/2006/relationships/image" Target="../media/image1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png"/><Relationship Id="rId3" Type="http://schemas.openxmlformats.org/officeDocument/2006/relationships/image" Target="../media/image1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 Id="rId3" Type="http://schemas.openxmlformats.org/officeDocument/2006/relationships/image" Target="../media/image22.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ctrTitle"/>
          </p:nvPr>
        </p:nvSpPr>
        <p:spPr>
          <a:xfrm>
            <a:off x="660399" y="3765549"/>
            <a:ext cx="11684001" cy="2222501"/>
          </a:xfrm>
          <a:prstGeom prst="rect">
            <a:avLst/>
          </a:prstGeom>
        </p:spPr>
        <p:txBody>
          <a:bodyPr/>
          <a:lstStyle>
            <a:lvl1pPr defTabSz="578358">
              <a:defRPr spc="982" sz="6138"/>
            </a:lvl1pPr>
          </a:lstStyle>
          <a:p>
            <a:pPr/>
            <a:r>
              <a:t>Welcome to IGCSE Chemistry </a:t>
            </a:r>
          </a:p>
        </p:txBody>
      </p:sp>
      <p:sp>
        <p:nvSpPr>
          <p:cNvPr id="170" name="Shape 170"/>
          <p:cNvSpPr/>
          <p:nvPr>
            <p:ph type="subTitle" sz="quarter" idx="1"/>
          </p:nvPr>
        </p:nvSpPr>
        <p:spPr>
          <a:xfrm>
            <a:off x="541246" y="267231"/>
            <a:ext cx="11684001" cy="889001"/>
          </a:xfrm>
          <a:prstGeom prst="rect">
            <a:avLst/>
          </a:prstGeom>
        </p:spPr>
        <p:txBody>
          <a:bodyPr/>
          <a:lstStyle>
            <a:lvl1pPr>
              <a:defRPr spc="608" sz="3800"/>
            </a:lvl1pPr>
          </a:lstStyle>
          <a:p>
            <a:pPr/>
            <a:r>
              <a:t>Cambridge IGCSE Chemistry </a:t>
            </a:r>
          </a:p>
        </p:txBody>
      </p:sp>
      <p:sp>
        <p:nvSpPr>
          <p:cNvPr id="171" name="Shape 171"/>
          <p:cNvSpPr/>
          <p:nvPr/>
        </p:nvSpPr>
        <p:spPr>
          <a:xfrm>
            <a:off x="235910" y="7680381"/>
            <a:ext cx="1253298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800">
                <a:latin typeface="Comic Sans MS"/>
                <a:ea typeface="Comic Sans MS"/>
                <a:cs typeface="Comic Sans MS"/>
                <a:sym typeface="Comic Sans MS"/>
              </a:defRPr>
            </a:pPr>
            <a:r>
              <a:t>The syllabus can be found on the link below: </a:t>
            </a:r>
          </a:p>
          <a:p>
            <a:pPr>
              <a:defRPr sz="1800">
                <a:latin typeface="Comic Sans MS"/>
                <a:ea typeface="Comic Sans MS"/>
                <a:cs typeface="Comic Sans MS"/>
                <a:sym typeface="Comic Sans MS"/>
              </a:defRPr>
            </a:pPr>
          </a:p>
          <a:p>
            <a:pPr>
              <a:defRPr sz="1800">
                <a:latin typeface="Comic Sans MS"/>
                <a:ea typeface="Comic Sans MS"/>
                <a:cs typeface="Comic Sans MS"/>
                <a:sym typeface="Comic Sans MS"/>
              </a:defRPr>
            </a:pPr>
            <a:r>
              <a:rPr u="sng">
                <a:hlinkClick r:id="rId2" invalidUrl="" action="" tgtFrame="" tooltip="" history="1" highlightClick="0" endSnd="0"/>
              </a:rPr>
              <a:t>http://www.cie.org.uk/images/167037-2016-2018-syllabus.pdf</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8C464"/>
        </a:solidFill>
      </p:bgPr>
    </p:bg>
    <p:spTree>
      <p:nvGrpSpPr>
        <p:cNvPr id="1" name=""/>
        <p:cNvGrpSpPr/>
        <p:nvPr/>
      </p:nvGrpSpPr>
      <p:grpSpPr>
        <a:xfrm>
          <a:off x="0" y="0"/>
          <a:ext cx="0" cy="0"/>
          <a:chOff x="0" y="0"/>
          <a:chExt cx="0" cy="0"/>
        </a:xfrm>
      </p:grpSpPr>
      <p:sp>
        <p:nvSpPr>
          <p:cNvPr id="200" name="Shape 200"/>
          <p:cNvSpPr/>
          <p:nvPr>
            <p:ph type="title"/>
          </p:nvPr>
        </p:nvSpPr>
        <p:spPr>
          <a:prstGeom prst="rect">
            <a:avLst/>
          </a:prstGeom>
        </p:spPr>
        <p:txBody>
          <a:bodyPr/>
          <a:lstStyle/>
          <a:p>
            <a:pPr/>
            <a:r>
              <a:t>2. Experimental techniques </a:t>
            </a:r>
          </a:p>
          <a:p>
            <a:pPr/>
            <a:endParaRPr spc="-24" sz="1200"/>
          </a:p>
        </p:txBody>
      </p:sp>
      <p:pic>
        <p:nvPicPr>
          <p:cNvPr id="201" name="Screen Shot 2015-10-13 at 21.11.24.png"/>
          <p:cNvPicPr>
            <a:picLocks noChangeAspect="1"/>
          </p:cNvPicPr>
          <p:nvPr/>
        </p:nvPicPr>
        <p:blipFill>
          <a:blip r:embed="rId2">
            <a:extLst/>
          </a:blip>
          <a:srcRect l="4175" t="29476" r="847" b="20673"/>
          <a:stretch>
            <a:fillRect/>
          </a:stretch>
        </p:blipFill>
        <p:spPr>
          <a:xfrm>
            <a:off x="326628" y="2397131"/>
            <a:ext cx="12351607" cy="3749750"/>
          </a:xfrm>
          <a:prstGeom prst="rect">
            <a:avLst/>
          </a:prstGeom>
          <a:ln w="12700">
            <a:miter lim="400000"/>
          </a:ln>
        </p:spPr>
      </p:pic>
      <p:pic>
        <p:nvPicPr>
          <p:cNvPr id="202" name="Screen Shot 2015-10-13 at 21.11.55.png"/>
          <p:cNvPicPr>
            <a:picLocks noChangeAspect="1"/>
          </p:cNvPicPr>
          <p:nvPr/>
        </p:nvPicPr>
        <p:blipFill>
          <a:blip r:embed="rId3">
            <a:extLst/>
          </a:blip>
          <a:srcRect l="5939" t="38409" r="56577" b="7234"/>
          <a:stretch>
            <a:fillRect/>
          </a:stretch>
        </p:blipFill>
        <p:spPr>
          <a:xfrm>
            <a:off x="403285" y="6232110"/>
            <a:ext cx="4874599" cy="3366405"/>
          </a:xfrm>
          <a:prstGeom prst="rect">
            <a:avLst/>
          </a:prstGeom>
          <a:ln w="12700">
            <a:miter lim="400000"/>
          </a:ln>
        </p:spPr>
      </p:pic>
      <p:pic>
        <p:nvPicPr>
          <p:cNvPr id="203" name="Screen Shot 2015-10-13 at 21.12.40.png"/>
          <p:cNvPicPr>
            <a:picLocks noChangeAspect="1"/>
          </p:cNvPicPr>
          <p:nvPr/>
        </p:nvPicPr>
        <p:blipFill>
          <a:blip r:embed="rId4">
            <a:extLst/>
          </a:blip>
          <a:srcRect l="49965" t="10769" r="0" b="0"/>
          <a:stretch>
            <a:fillRect/>
          </a:stretch>
        </p:blipFill>
        <p:spPr>
          <a:xfrm>
            <a:off x="9045736" y="6232110"/>
            <a:ext cx="3423089" cy="3366250"/>
          </a:xfrm>
          <a:prstGeom prst="rect">
            <a:avLst/>
          </a:prstGeom>
          <a:ln w="12700">
            <a:miter lim="400000"/>
          </a:ln>
        </p:spPr>
      </p:pic>
    </p:spTree>
  </p:cSld>
  <p:clrMapOvr>
    <a:masterClrMapping/>
  </p:clrMapOvr>
  <p:transition xmlns:p14="http://schemas.microsoft.com/office/powerpoint/2010/main" spd="med" advClick="1" p14:dur="1000"/>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79" name="Shape 479"/>
          <p:cNvSpPr/>
          <p:nvPr>
            <p:ph type="title"/>
          </p:nvPr>
        </p:nvSpPr>
        <p:spPr>
          <a:prstGeom prst="rect">
            <a:avLst/>
          </a:prstGeom>
        </p:spPr>
        <p:txBody>
          <a:bodyPr/>
          <a:lstStyle/>
          <a:p>
            <a:pPr/>
            <a:r>
              <a:t>15.4 Graphs</a:t>
            </a:r>
          </a:p>
        </p:txBody>
      </p:sp>
      <p:sp>
        <p:nvSpPr>
          <p:cNvPr id="480" name="Shape 480"/>
          <p:cNvSpPr/>
          <p:nvPr>
            <p:ph type="body" idx="1"/>
          </p:nvPr>
        </p:nvSpPr>
        <p:spPr>
          <a:prstGeom prst="rect">
            <a:avLst/>
          </a:prstGeom>
        </p:spPr>
        <p:txBody>
          <a:bodyPr/>
          <a:lstStyle/>
          <a:p>
            <a:pPr marL="223520" indent="-223520" defTabSz="257047">
              <a:spcBef>
                <a:spcPts val="1800"/>
              </a:spcBef>
              <a:defRPr sz="1671"/>
            </a:pPr>
            <a:r>
              <a:t>	Unless instructed otherwise, the independent variable should be plotted on the x-axis (horizontal axis) and the dependent variable plotted on the y-axis (vertical axis). </a:t>
            </a:r>
          </a:p>
          <a:p>
            <a:pPr marL="223520" indent="-223520" defTabSz="257047">
              <a:spcBef>
                <a:spcPts val="1800"/>
              </a:spcBef>
              <a:defRPr sz="1671"/>
            </a:pPr>
            <a:r>
              <a:t>	Each axis should be labelled with the physical quantity and the appropriate unit, e.g. time / s. </a:t>
            </a:r>
          </a:p>
          <a:p>
            <a:pPr marL="223520" indent="-223520" defTabSz="257047">
              <a:spcBef>
                <a:spcPts val="1800"/>
              </a:spcBef>
              <a:defRPr sz="1671"/>
            </a:pPr>
            <a:r>
              <a:t>	The scales for the axes should allow more than half of the graph grid to be used in both directions, and be based on sensible ratios, e.g. 2 cm on the graph grid representing 1, 2 or 5 units of the variable. </a:t>
            </a:r>
          </a:p>
          <a:p>
            <a:pPr marL="223520" indent="-223520" defTabSz="257047">
              <a:spcBef>
                <a:spcPts val="1800"/>
              </a:spcBef>
              <a:defRPr sz="1671"/>
            </a:pPr>
            <a:r>
              <a:t>	The graph is the whole diagrammatic presentation, including the best-fit line when appropriate. It may have one or more sets of data plotted on it. </a:t>
            </a:r>
          </a:p>
          <a:p>
            <a:pPr marL="223520" indent="-223520" defTabSz="257047">
              <a:spcBef>
                <a:spcPts val="1800"/>
              </a:spcBef>
              <a:defRPr sz="1671"/>
            </a:pPr>
            <a:r>
              <a:t>	Points on the graph should be clearly marked as crosses (x)</a:t>
            </a:r>
          </a:p>
          <a:p>
            <a:pPr marL="223520" indent="-223520" defTabSz="257047">
              <a:spcBef>
                <a:spcPts val="1800"/>
              </a:spcBef>
              <a:defRPr sz="1671"/>
            </a:pPr>
            <a:r>
              <a:t>	Large ‘dots’ are penalised. Each data point should be plotted to an accuracy of better than one half </a:t>
            </a:r>
            <a:br/>
            <a:r>
              <a:t>of each of the smallest squares on the grid. </a:t>
            </a:r>
          </a:p>
          <a:p>
            <a:pPr marL="223520" indent="-223520" defTabSz="257047">
              <a:spcBef>
                <a:spcPts val="1800"/>
              </a:spcBef>
              <a:defRPr sz="1671"/>
            </a:pPr>
            <a:r>
              <a:t>	A best-fit line (trend line) should be a single, thin, smooth straight-line or curve. The line does not need to coincide exactly with any of the points; where there is scatter evident in the data, Examiners would expect a roughly even distribution of points either side of the line over its entire length. Points that are clearly anomalous should be ignored when drawing the best-fit line. </a:t>
            </a:r>
          </a:p>
          <a:p>
            <a:pPr marL="223520" indent="-223520" defTabSz="257047">
              <a:spcBef>
                <a:spcPts val="1800"/>
              </a:spcBef>
              <a:defRPr sz="1671"/>
            </a:pPr>
            <a:r>
              <a:t>	The gradient of a straight line should be taken using a triangle whose hypotenuse extends over at least half of the length of the best-fit line, and this triangle should be marked on the graph. </a:t>
            </a:r>
          </a:p>
        </p:txBody>
      </p:sp>
    </p:spTree>
  </p:cSld>
  <p:clrMapOvr>
    <a:masterClrMapping/>
  </p:clrMapOvr>
  <p:transition xmlns:p14="http://schemas.microsoft.com/office/powerpoint/2010/main" spd="med" advClick="1" p14:dur="1000"/>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82" name="Shape 482"/>
          <p:cNvSpPr/>
          <p:nvPr>
            <p:ph type="title"/>
          </p:nvPr>
        </p:nvSpPr>
        <p:spPr>
          <a:prstGeom prst="rect">
            <a:avLst/>
          </a:prstGeom>
        </p:spPr>
        <p:txBody>
          <a:bodyPr/>
          <a:lstStyle/>
          <a:p>
            <a:pPr/>
            <a:r>
              <a:t>15.5 Numerical Results</a:t>
            </a:r>
          </a:p>
        </p:txBody>
      </p:sp>
      <p:sp>
        <p:nvSpPr>
          <p:cNvPr id="483" name="Shape 483"/>
          <p:cNvSpPr/>
          <p:nvPr>
            <p:ph type="body" idx="1"/>
          </p:nvPr>
        </p:nvSpPr>
        <p:spPr>
          <a:prstGeom prst="rect">
            <a:avLst/>
          </a:prstGeom>
        </p:spPr>
        <p:txBody>
          <a:bodyPr/>
          <a:lstStyle/>
          <a:p>
            <a:pPr/>
            <a:r>
              <a:t>	Data should be recorded so as to reflect the precision of the measuring instrument. </a:t>
            </a:r>
          </a:p>
          <a:p>
            <a:pPr/>
            <a:r>
              <a:t>The number of significant figures given for calculated quantities should be appropriate to the least number of significant figures in the raw data used. </a:t>
            </a:r>
          </a:p>
        </p:txBody>
      </p:sp>
    </p:spTree>
  </p:cSld>
  <p:clrMapOvr>
    <a:masterClrMapping/>
  </p:clrMapOvr>
  <p:transition xmlns:p14="http://schemas.microsoft.com/office/powerpoint/2010/main" spd="med" advClick="1" p14:dur="1000"/>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85" name="Shape 485"/>
          <p:cNvSpPr/>
          <p:nvPr>
            <p:ph type="title"/>
          </p:nvPr>
        </p:nvSpPr>
        <p:spPr>
          <a:prstGeom prst="rect">
            <a:avLst/>
          </a:prstGeom>
        </p:spPr>
        <p:txBody>
          <a:bodyPr/>
          <a:lstStyle/>
          <a:p>
            <a:pPr/>
            <a:r>
              <a:t>15.6 Pie Charts</a:t>
            </a:r>
          </a:p>
        </p:txBody>
      </p:sp>
      <p:sp>
        <p:nvSpPr>
          <p:cNvPr id="486" name="Shape 486"/>
          <p:cNvSpPr/>
          <p:nvPr>
            <p:ph type="body" idx="1"/>
          </p:nvPr>
        </p:nvSpPr>
        <p:spPr>
          <a:prstGeom prst="rect">
            <a:avLst/>
          </a:prstGeom>
        </p:spPr>
        <p:txBody>
          <a:bodyPr/>
          <a:lstStyle/>
          <a:p>
            <a:pPr/>
            <a:r>
              <a:t>	These should be drawn with the sectors in rank order, largest first, beginning at ‘noon’ and proceeding clockwise. Pie charts should preferably contain no more than six sectors. </a:t>
            </a:r>
          </a:p>
        </p:txBody>
      </p:sp>
    </p:spTree>
  </p:cSld>
  <p:clrMapOvr>
    <a:masterClrMapping/>
  </p:clrMapOvr>
  <p:transition xmlns:p14="http://schemas.microsoft.com/office/powerpoint/2010/main" spd="med" advClick="1" p14:dur="1000"/>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88" name="Shape 488"/>
          <p:cNvSpPr/>
          <p:nvPr>
            <p:ph type="title"/>
          </p:nvPr>
        </p:nvSpPr>
        <p:spPr>
          <a:prstGeom prst="rect">
            <a:avLst/>
          </a:prstGeom>
        </p:spPr>
        <p:txBody>
          <a:bodyPr/>
          <a:lstStyle/>
          <a:p>
            <a:pPr/>
            <a:r>
              <a:t>15.7 Bar Charts</a:t>
            </a:r>
          </a:p>
        </p:txBody>
      </p:sp>
      <p:sp>
        <p:nvSpPr>
          <p:cNvPr id="489" name="Shape 489"/>
          <p:cNvSpPr/>
          <p:nvPr>
            <p:ph type="body" idx="1"/>
          </p:nvPr>
        </p:nvSpPr>
        <p:spPr>
          <a:prstGeom prst="rect">
            <a:avLst/>
          </a:prstGeom>
        </p:spPr>
        <p:txBody>
          <a:bodyPr/>
          <a:lstStyle/>
          <a:p>
            <a:pPr/>
            <a:r>
              <a:t>These should be drawn when one of the variables is not numerical. </a:t>
            </a:r>
          </a:p>
          <a:p>
            <a:pPr/>
            <a:r>
              <a:t>They should be made up of narrow blocks of equal width that do not touch. </a:t>
            </a:r>
          </a:p>
        </p:txBody>
      </p:sp>
    </p:spTree>
  </p:cSld>
  <p:clrMapOvr>
    <a:masterClrMapping/>
  </p:clrMapOvr>
  <p:transition xmlns:p14="http://schemas.microsoft.com/office/powerpoint/2010/main" spd="med" advClick="1" p14:dur="1000"/>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91" name="Shape 491"/>
          <p:cNvSpPr/>
          <p:nvPr>
            <p:ph type="title"/>
          </p:nvPr>
        </p:nvSpPr>
        <p:spPr>
          <a:prstGeom prst="rect">
            <a:avLst/>
          </a:prstGeom>
        </p:spPr>
        <p:txBody>
          <a:bodyPr/>
          <a:lstStyle/>
          <a:p>
            <a:pPr/>
            <a:r>
              <a:t>15.8 Histograms</a:t>
            </a:r>
          </a:p>
        </p:txBody>
      </p:sp>
      <p:sp>
        <p:nvSpPr>
          <p:cNvPr id="492" name="Shape 492"/>
          <p:cNvSpPr/>
          <p:nvPr>
            <p:ph type="body" idx="1"/>
          </p:nvPr>
        </p:nvSpPr>
        <p:spPr>
          <a:prstGeom prst="rect">
            <a:avLst/>
          </a:prstGeom>
        </p:spPr>
        <p:txBody>
          <a:bodyPr/>
          <a:lstStyle/>
          <a:p>
            <a:pPr/>
            <a:r>
              <a:t>These are drawn when plotting frequency graphs with continuous data. The blocks should be drawn in order of increasing or decreasing magnitude and they should touch. </a:t>
            </a:r>
          </a:p>
        </p:txBody>
      </p:sp>
    </p:spTree>
  </p:cSld>
  <p:clrMapOvr>
    <a:masterClrMapping/>
  </p:clrMapOvr>
  <p:transition xmlns:p14="http://schemas.microsoft.com/office/powerpoint/2010/main" spd="med" advClick="1" p14:dur="1000"/>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F844C"/>
        </a:solidFill>
      </p:bgPr>
    </p:bg>
    <p:spTree>
      <p:nvGrpSpPr>
        <p:cNvPr id="1" name=""/>
        <p:cNvGrpSpPr/>
        <p:nvPr/>
      </p:nvGrpSpPr>
      <p:grpSpPr>
        <a:xfrm>
          <a:off x="0" y="0"/>
          <a:ext cx="0" cy="0"/>
          <a:chOff x="0" y="0"/>
          <a:chExt cx="0" cy="0"/>
        </a:xfrm>
      </p:grpSpPr>
      <p:sp>
        <p:nvSpPr>
          <p:cNvPr id="494" name="Shape 494"/>
          <p:cNvSpPr/>
          <p:nvPr>
            <p:ph type="title"/>
          </p:nvPr>
        </p:nvSpPr>
        <p:spPr>
          <a:prstGeom prst="rect">
            <a:avLst/>
          </a:prstGeom>
        </p:spPr>
        <p:txBody>
          <a:bodyPr/>
          <a:lstStyle/>
          <a:p>
            <a:pPr/>
            <a:r>
              <a:t>17. Practical Exam Questions</a:t>
            </a:r>
          </a:p>
        </p:txBody>
      </p:sp>
    </p:spTree>
  </p:cSld>
  <p:clrMapOvr>
    <a:masterClrMapping/>
  </p:clrMapOvr>
  <p:transition xmlns:p14="http://schemas.microsoft.com/office/powerpoint/2010/main" spd="med" advClick="1" p14:dur="1000"/>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F844C"/>
        </a:solidFill>
      </p:bgPr>
    </p:bg>
    <p:spTree>
      <p:nvGrpSpPr>
        <p:cNvPr id="1" name=""/>
        <p:cNvGrpSpPr/>
        <p:nvPr/>
      </p:nvGrpSpPr>
      <p:grpSpPr>
        <a:xfrm>
          <a:off x="0" y="0"/>
          <a:ext cx="0" cy="0"/>
          <a:chOff x="0" y="0"/>
          <a:chExt cx="0" cy="0"/>
        </a:xfrm>
      </p:grpSpPr>
      <p:sp>
        <p:nvSpPr>
          <p:cNvPr id="496" name="Shape 496"/>
          <p:cNvSpPr/>
          <p:nvPr>
            <p:ph type="title"/>
          </p:nvPr>
        </p:nvSpPr>
        <p:spPr>
          <a:prstGeom prst="rect">
            <a:avLst/>
          </a:prstGeom>
        </p:spPr>
        <p:txBody>
          <a:bodyPr/>
          <a:lstStyle/>
          <a:p>
            <a:pPr/>
            <a:r>
              <a:t>17 Practical Exam Questions</a:t>
            </a:r>
          </a:p>
        </p:txBody>
      </p:sp>
      <p:sp>
        <p:nvSpPr>
          <p:cNvPr id="497" name="Shape 497"/>
          <p:cNvSpPr/>
          <p:nvPr>
            <p:ph type="body" idx="1"/>
          </p:nvPr>
        </p:nvSpPr>
        <p:spPr>
          <a:prstGeom prst="rect">
            <a:avLst/>
          </a:prstGeom>
        </p:spPr>
        <p:txBody>
          <a:bodyPr/>
          <a:lstStyle/>
          <a:p>
            <a:pPr marL="314959" indent="-314959" defTabSz="362204">
              <a:spcBef>
                <a:spcPts val="2600"/>
              </a:spcBef>
              <a:defRPr sz="2356"/>
            </a:pPr>
            <a:r>
              <a:t>Candidates may be asked questions on the following experimental contexts: </a:t>
            </a:r>
          </a:p>
          <a:p>
            <a:pPr marL="314959" indent="-314959" defTabSz="362204">
              <a:spcBef>
                <a:spcPts val="2600"/>
              </a:spcBef>
              <a:defRPr sz="2356"/>
            </a:pPr>
            <a:r>
              <a:t>	simple quantitative experiments involving the measurement of volumes and/or masses </a:t>
            </a:r>
          </a:p>
          <a:p>
            <a:pPr marL="314959" indent="-314959" defTabSz="362204">
              <a:spcBef>
                <a:spcPts val="2600"/>
              </a:spcBef>
              <a:defRPr sz="2356"/>
            </a:pPr>
            <a:r>
              <a:t>	rates (speeds) of reaction </a:t>
            </a:r>
          </a:p>
          <a:p>
            <a:pPr marL="314959" indent="-314959" defTabSz="362204">
              <a:spcBef>
                <a:spcPts val="2600"/>
              </a:spcBef>
              <a:defRPr sz="2356"/>
            </a:pPr>
            <a:r>
              <a:t>	measurement of temperature based on a thermometer with 1°C graduations </a:t>
            </a:r>
          </a:p>
          <a:p>
            <a:pPr marL="314959" indent="-314959" defTabSz="362204">
              <a:spcBef>
                <a:spcPts val="2600"/>
              </a:spcBef>
              <a:defRPr sz="2356"/>
            </a:pPr>
            <a:r>
              <a:t>	problems of an investigatory nature, possibly including suitable organic compounds </a:t>
            </a:r>
          </a:p>
          <a:p>
            <a:pPr marL="314959" indent="-314959" defTabSz="362204">
              <a:spcBef>
                <a:spcPts val="2600"/>
              </a:spcBef>
              <a:defRPr sz="2356"/>
            </a:pPr>
            <a:r>
              <a:t>	filtration </a:t>
            </a:r>
          </a:p>
          <a:p>
            <a:pPr marL="314959" indent="-314959" defTabSz="362204">
              <a:spcBef>
                <a:spcPts val="2600"/>
              </a:spcBef>
              <a:defRPr sz="2356"/>
            </a:pPr>
            <a:r>
              <a:t>	electrolysis </a:t>
            </a:r>
          </a:p>
          <a:p>
            <a:pPr marL="314959" indent="-314959" defTabSz="362204">
              <a:spcBef>
                <a:spcPts val="2600"/>
              </a:spcBef>
              <a:defRPr sz="2356"/>
            </a:pPr>
            <a:r>
              <a:t>	identification of ions and gases</a:t>
            </a:r>
            <a:br/>
          </a:p>
        </p:txBody>
      </p:sp>
    </p:spTree>
  </p:cSld>
  <p:clrMapOvr>
    <a:masterClrMapping/>
  </p:clrMapOvr>
  <p:transition xmlns:p14="http://schemas.microsoft.com/office/powerpoint/2010/main" spd="med" advClick="1" p14:dur="1000"/>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5F844C"/>
        </a:solidFill>
      </p:bgPr>
    </p:bg>
    <p:spTree>
      <p:nvGrpSpPr>
        <p:cNvPr id="1" name=""/>
        <p:cNvGrpSpPr/>
        <p:nvPr/>
      </p:nvGrpSpPr>
      <p:grpSpPr>
        <a:xfrm>
          <a:off x="0" y="0"/>
          <a:ext cx="0" cy="0"/>
          <a:chOff x="0" y="0"/>
          <a:chExt cx="0" cy="0"/>
        </a:xfrm>
      </p:grpSpPr>
      <p:sp>
        <p:nvSpPr>
          <p:cNvPr id="499" name="Shape 499"/>
          <p:cNvSpPr/>
          <p:nvPr>
            <p:ph type="title"/>
          </p:nvPr>
        </p:nvSpPr>
        <p:spPr>
          <a:prstGeom prst="rect">
            <a:avLst/>
          </a:prstGeom>
        </p:spPr>
        <p:txBody>
          <a:bodyPr/>
          <a:lstStyle/>
          <a:p>
            <a:pPr/>
            <a:r>
              <a:t>17 Practical Exam Questions</a:t>
            </a:r>
          </a:p>
        </p:txBody>
      </p:sp>
      <p:sp>
        <p:nvSpPr>
          <p:cNvPr id="500" name="Shape 500"/>
          <p:cNvSpPr/>
          <p:nvPr>
            <p:ph type="body" idx="1"/>
          </p:nvPr>
        </p:nvSpPr>
        <p:spPr>
          <a:prstGeom prst="rect">
            <a:avLst/>
          </a:prstGeom>
        </p:spPr>
        <p:txBody>
          <a:bodyPr/>
          <a:lstStyle/>
          <a:p>
            <a:pPr marL="213359" indent="-213359" defTabSz="245363">
              <a:spcBef>
                <a:spcPts val="1700"/>
              </a:spcBef>
              <a:defRPr sz="1595"/>
            </a:pPr>
            <a:r>
              <a:t>Candidates may be required to do the following: </a:t>
            </a:r>
          </a:p>
          <a:p>
            <a:pPr marL="213359" indent="-213359" defTabSz="245363">
              <a:spcBef>
                <a:spcPts val="1700"/>
              </a:spcBef>
              <a:defRPr sz="1595"/>
            </a:pPr>
            <a:r>
              <a:t>	take and record readings from apparatus, including: </a:t>
            </a:r>
          </a:p>
          <a:p>
            <a:pPr marL="213359" indent="-213359" defTabSz="245363">
              <a:spcBef>
                <a:spcPts val="1700"/>
              </a:spcBef>
              <a:defRPr sz="1595"/>
            </a:pPr>
            <a:r>
              <a:t>		–  reading a scale with appropriate accuracy and precision </a:t>
            </a:r>
          </a:p>
          <a:p>
            <a:pPr marL="213359" indent="-213359" defTabSz="245363">
              <a:spcBef>
                <a:spcPts val="1700"/>
              </a:spcBef>
              <a:defRPr sz="1595"/>
            </a:pPr>
            <a:r>
              <a:t>		–  interpolating between scale divisions </a:t>
            </a:r>
          </a:p>
          <a:p>
            <a:pPr marL="213359" indent="-213359" defTabSz="245363">
              <a:spcBef>
                <a:spcPts val="1700"/>
              </a:spcBef>
              <a:defRPr sz="1595"/>
            </a:pPr>
            <a:r>
              <a:t>		–  taking repeated measurements, where appropriate </a:t>
            </a:r>
          </a:p>
          <a:p>
            <a:pPr marL="213359" indent="-213359" defTabSz="245363">
              <a:spcBef>
                <a:spcPts val="1700"/>
              </a:spcBef>
              <a:defRPr sz="1595"/>
            </a:pPr>
            <a:r>
              <a:t>	describe,explain or comment on experimental arrangements and techniques </a:t>
            </a:r>
          </a:p>
          <a:p>
            <a:pPr marL="213359" indent="-213359" defTabSz="245363">
              <a:spcBef>
                <a:spcPts val="1700"/>
              </a:spcBef>
              <a:defRPr sz="1595"/>
            </a:pPr>
            <a:r>
              <a:t>	complete tables of data, and process data, using a calculator where necessary </a:t>
            </a:r>
          </a:p>
          <a:p>
            <a:pPr marL="213359" indent="-213359" defTabSz="245363">
              <a:spcBef>
                <a:spcPts val="1700"/>
              </a:spcBef>
              <a:defRPr sz="1595"/>
            </a:pPr>
            <a:r>
              <a:t>	draw an appropriate conclusion, justifying it by reference to the data and using an appropriate explanation </a:t>
            </a:r>
          </a:p>
          <a:p>
            <a:pPr marL="213359" indent="-213359" defTabSz="245363">
              <a:spcBef>
                <a:spcPts val="1700"/>
              </a:spcBef>
              <a:defRPr sz="1595"/>
            </a:pPr>
            <a:r>
              <a:t>	interpret and evaluate observations and experimental data </a:t>
            </a:r>
          </a:p>
          <a:p>
            <a:pPr marL="213359" indent="-213359" defTabSz="245363">
              <a:spcBef>
                <a:spcPts val="1700"/>
              </a:spcBef>
              <a:defRPr sz="1595"/>
            </a:pPr>
            <a:r>
              <a:t>      plot graphs and/or interpret graphical information </a:t>
            </a:r>
          </a:p>
          <a:p>
            <a:pPr marL="213359" indent="-213359" defTabSz="245363">
              <a:spcBef>
                <a:spcPts val="1700"/>
              </a:spcBef>
              <a:defRPr sz="1595"/>
            </a:pPr>
            <a:r>
              <a:t>	identify sources of error and suggest possible improvements in procedures </a:t>
            </a:r>
          </a:p>
          <a:p>
            <a:pPr marL="213359" indent="-213359" defTabSz="245363">
              <a:spcBef>
                <a:spcPts val="1700"/>
              </a:spcBef>
              <a:defRPr sz="1595"/>
            </a:pPr>
            <a:r>
              <a:t>       plan an experiment or investigation, including making reasoned predictions of expected results and suggesting suitable apparatus and techniques. </a:t>
            </a:r>
            <a:b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8C464"/>
        </a:solidFill>
      </p:bgPr>
    </p:bg>
    <p:spTree>
      <p:nvGrpSpPr>
        <p:cNvPr id="1" name=""/>
        <p:cNvGrpSpPr/>
        <p:nvPr/>
      </p:nvGrpSpPr>
      <p:grpSpPr>
        <a:xfrm>
          <a:off x="0" y="0"/>
          <a:ext cx="0" cy="0"/>
          <a:chOff x="0" y="0"/>
          <a:chExt cx="0" cy="0"/>
        </a:xfrm>
      </p:grpSpPr>
      <p:sp>
        <p:nvSpPr>
          <p:cNvPr id="205" name="Shape 205"/>
          <p:cNvSpPr/>
          <p:nvPr>
            <p:ph type="title"/>
          </p:nvPr>
        </p:nvSpPr>
        <p:spPr>
          <a:prstGeom prst="rect">
            <a:avLst/>
          </a:prstGeom>
        </p:spPr>
        <p:txBody>
          <a:bodyPr/>
          <a:lstStyle/>
          <a:p>
            <a:pPr/>
            <a:r>
              <a:t>2.1 Measurement </a:t>
            </a:r>
            <a:endParaRPr spc="-24" sz="1200"/>
          </a:p>
        </p:txBody>
      </p:sp>
      <p:sp>
        <p:nvSpPr>
          <p:cNvPr id="206" name="Shape 206"/>
          <p:cNvSpPr/>
          <p:nvPr>
            <p:ph type="body" idx="1"/>
          </p:nvPr>
        </p:nvSpPr>
        <p:spPr>
          <a:prstGeom prst="rect">
            <a:avLst/>
          </a:prstGeom>
        </p:spPr>
        <p:txBody>
          <a:bodyPr/>
          <a:lstStyle/>
          <a:p>
            <a:pPr/>
            <a:r>
              <a:t>	Name appropriate apparatus for the measurement of time, temperature, mass and volume, including burettes, pipettes and measuring cylinders </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8C464"/>
        </a:solidFill>
      </p:bgPr>
    </p:bg>
    <p:spTree>
      <p:nvGrpSpPr>
        <p:cNvPr id="1" name=""/>
        <p:cNvGrpSpPr/>
        <p:nvPr/>
      </p:nvGrpSpPr>
      <p:grpSpPr>
        <a:xfrm>
          <a:off x="0" y="0"/>
          <a:ext cx="0" cy="0"/>
          <a:chOff x="0" y="0"/>
          <a:chExt cx="0" cy="0"/>
        </a:xfrm>
      </p:grpSpPr>
      <p:sp>
        <p:nvSpPr>
          <p:cNvPr id="208" name="Shape 208"/>
          <p:cNvSpPr/>
          <p:nvPr>
            <p:ph type="title"/>
          </p:nvPr>
        </p:nvSpPr>
        <p:spPr>
          <a:prstGeom prst="rect">
            <a:avLst/>
          </a:prstGeom>
        </p:spPr>
        <p:txBody>
          <a:bodyPr/>
          <a:lstStyle/>
          <a:p>
            <a:pPr/>
            <a:r>
              <a:t>2.2.1 Criteria of purity </a:t>
            </a:r>
          </a:p>
        </p:txBody>
      </p:sp>
      <p:sp>
        <p:nvSpPr>
          <p:cNvPr id="209" name="Shape 209"/>
          <p:cNvSpPr/>
          <p:nvPr>
            <p:ph type="body" idx="1"/>
          </p:nvPr>
        </p:nvSpPr>
        <p:spPr>
          <a:xfrm>
            <a:off x="444500" y="2984500"/>
            <a:ext cx="12293600" cy="6324600"/>
          </a:xfrm>
          <a:prstGeom prst="rect">
            <a:avLst/>
          </a:prstGeom>
        </p:spPr>
        <p:txBody>
          <a:bodyPr/>
          <a:lstStyle/>
          <a:p>
            <a:pPr marL="386079" indent="-386079" defTabSz="443991">
              <a:spcBef>
                <a:spcPts val="3100"/>
              </a:spcBef>
              <a:defRPr sz="2888"/>
            </a:pPr>
            <a:r>
              <a:t>   Demonstrate knowledge and understanding of paper chromatography </a:t>
            </a:r>
          </a:p>
          <a:p>
            <a:pPr marL="386079" indent="-386079" defTabSz="443991">
              <a:spcBef>
                <a:spcPts val="3100"/>
              </a:spcBef>
              <a:defRPr sz="2888"/>
            </a:pPr>
            <a:r>
              <a:t>	Interpret simple chromatograms, including the use of </a:t>
            </a:r>
            <a:r>
              <a:rPr i="1"/>
              <a:t>R</a:t>
            </a:r>
            <a:r>
              <a:rPr baseline="-65789" sz="608"/>
              <a:t>f </a:t>
            </a:r>
            <a:r>
              <a:t>values </a:t>
            </a:r>
          </a:p>
          <a:p>
            <a:pPr marL="386079" indent="-386079" defTabSz="443991">
              <a:spcBef>
                <a:spcPts val="3100"/>
              </a:spcBef>
              <a:defRPr sz="2888"/>
            </a:pPr>
            <a:r>
              <a:t>	Identify substances and assess their purity from melting point and boiling point information </a:t>
            </a:r>
          </a:p>
          <a:p>
            <a:pPr marL="386079" indent="-386079" defTabSz="443991">
              <a:spcBef>
                <a:spcPts val="3100"/>
              </a:spcBef>
              <a:defRPr sz="2888"/>
            </a:pPr>
            <a:r>
              <a:t>	Understand the importance of purity in substances in everyday life, e.g. foodstuffs and drugs </a:t>
            </a:r>
          </a:p>
          <a:p>
            <a:pPr marL="386079" indent="-386079" defTabSz="443991">
              <a:spcBef>
                <a:spcPts val="3100"/>
              </a:spcBef>
              <a:defRPr sz="2888"/>
            </a:pPr>
            <a:r>
              <a:t>	Outline how chromatography techniques can be applied to colourless substances by exposing chromatograms to substances called locating agents </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8C464"/>
        </a:solidFill>
      </p:bgPr>
    </p:bg>
    <p:spTree>
      <p:nvGrpSpPr>
        <p:cNvPr id="1" name=""/>
        <p:cNvGrpSpPr/>
        <p:nvPr/>
      </p:nvGrpSpPr>
      <p:grpSpPr>
        <a:xfrm>
          <a:off x="0" y="0"/>
          <a:ext cx="0" cy="0"/>
          <a:chOff x="0" y="0"/>
          <a:chExt cx="0" cy="0"/>
        </a:xfrm>
      </p:grpSpPr>
      <p:sp>
        <p:nvSpPr>
          <p:cNvPr id="211" name="Shape 211"/>
          <p:cNvSpPr/>
          <p:nvPr>
            <p:ph type="title"/>
          </p:nvPr>
        </p:nvSpPr>
        <p:spPr>
          <a:prstGeom prst="rect">
            <a:avLst/>
          </a:prstGeom>
        </p:spPr>
        <p:txBody>
          <a:bodyPr/>
          <a:lstStyle/>
          <a:p>
            <a:pPr/>
            <a:r>
              <a:t>2.2.2 Methods of purification </a:t>
            </a:r>
          </a:p>
        </p:txBody>
      </p:sp>
      <p:sp>
        <p:nvSpPr>
          <p:cNvPr id="212" name="Shape 212"/>
          <p:cNvSpPr/>
          <p:nvPr>
            <p:ph type="body" idx="1"/>
          </p:nvPr>
        </p:nvSpPr>
        <p:spPr>
          <a:xfrm>
            <a:off x="444500" y="2984500"/>
            <a:ext cx="12293600" cy="6324600"/>
          </a:xfrm>
          <a:prstGeom prst="rect">
            <a:avLst/>
          </a:prstGeom>
        </p:spPr>
        <p:txBody>
          <a:bodyPr/>
          <a:lstStyle/>
          <a:p>
            <a:pPr marL="462280" indent="-462280" defTabSz="531622">
              <a:spcBef>
                <a:spcPts val="3800"/>
              </a:spcBef>
              <a:defRPr sz="3458"/>
            </a:pPr>
            <a:r>
              <a:t>	Describe and explain methods of purification by the use of a suitable solvent, filtration, crystallisation and distillation (including use of fractionating column). </a:t>
            </a:r>
          </a:p>
          <a:p>
            <a:pPr marL="462280" indent="-462280" defTabSz="531622">
              <a:spcBef>
                <a:spcPts val="3800"/>
              </a:spcBef>
              <a:defRPr sz="3458"/>
            </a:pPr>
            <a:r>
              <a:t>(Refer to the fractional distillation of petroleum </a:t>
            </a:r>
            <a:br/>
            <a:r>
              <a:t>in section 14.2 and products of fermentation in section 14.6.) </a:t>
            </a:r>
          </a:p>
          <a:p>
            <a:pPr marL="462280" indent="-462280" defTabSz="531622">
              <a:spcBef>
                <a:spcPts val="3800"/>
              </a:spcBef>
              <a:defRPr sz="3458"/>
            </a:pPr>
            <a:r>
              <a:t>	Suggest suitable purification techniques, given information about the substances involved </a:t>
            </a:r>
            <a:b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lvl1pPr defTabSz="572516">
              <a:defRPr spc="-125" sz="6272"/>
            </a:lvl1pPr>
          </a:lstStyle>
          <a:p>
            <a:pPr/>
            <a:r>
              <a:t>3. Atoms, elements and compounds </a:t>
            </a:r>
          </a:p>
        </p:txBody>
      </p:sp>
      <p:pic>
        <p:nvPicPr>
          <p:cNvPr id="215" name="Screen Shot 2015-10-13 at 21.09.24.png"/>
          <p:cNvPicPr>
            <a:picLocks noChangeAspect="1"/>
          </p:cNvPicPr>
          <p:nvPr/>
        </p:nvPicPr>
        <p:blipFill>
          <a:blip r:embed="rId2">
            <a:extLst/>
          </a:blip>
          <a:stretch>
            <a:fillRect/>
          </a:stretch>
        </p:blipFill>
        <p:spPr>
          <a:xfrm>
            <a:off x="0" y="2362856"/>
            <a:ext cx="13004801" cy="6940013"/>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lvl1pPr defTabSz="560831">
              <a:defRPr spc="-122" sz="6144"/>
            </a:lvl1pPr>
          </a:lstStyle>
          <a:p>
            <a:pPr/>
            <a:r>
              <a:t>3.1 Atomic structure and the Periodic Table </a:t>
            </a:r>
          </a:p>
        </p:txBody>
      </p:sp>
      <p:sp>
        <p:nvSpPr>
          <p:cNvPr id="218" name="Shape 218"/>
          <p:cNvSpPr/>
          <p:nvPr>
            <p:ph type="body" idx="1"/>
          </p:nvPr>
        </p:nvSpPr>
        <p:spPr>
          <a:prstGeom prst="rect">
            <a:avLst/>
          </a:prstGeom>
        </p:spPr>
        <p:txBody>
          <a:bodyPr/>
          <a:lstStyle/>
          <a:p>
            <a:pPr marL="345440" indent="-345440" defTabSz="397256">
              <a:spcBef>
                <a:spcPts val="2800"/>
              </a:spcBef>
              <a:defRPr sz="2584"/>
            </a:pPr>
            <a:r>
              <a:t>	State the relative charges and approximate relative masses of protons, neutrons and electrons </a:t>
            </a:r>
          </a:p>
          <a:p>
            <a:pPr marL="345440" indent="-345440" defTabSz="397256">
              <a:spcBef>
                <a:spcPts val="2800"/>
              </a:spcBef>
              <a:defRPr sz="2584"/>
            </a:pPr>
            <a:r>
              <a:t>	Define proton number (atomic number) as the number of protons in the nucleus of an atom </a:t>
            </a:r>
          </a:p>
          <a:p>
            <a:pPr marL="345440" indent="-345440" defTabSz="397256">
              <a:spcBef>
                <a:spcPts val="2800"/>
              </a:spcBef>
              <a:defRPr sz="2584"/>
            </a:pPr>
            <a:r>
              <a:t>	Define nucleon number (mass number) as the total number of protons and neutrons in the nucleus of an atom </a:t>
            </a:r>
          </a:p>
          <a:p>
            <a:pPr marL="345440" indent="-345440" defTabSz="397256">
              <a:spcBef>
                <a:spcPts val="2800"/>
              </a:spcBef>
              <a:defRPr sz="2584"/>
            </a:pPr>
            <a:r>
              <a:t>	Use proton number and the simple structure of atoms to explain the basis of the Periodic Table (see section 9), with special reference to the elements of proton number 1 to 20 </a:t>
            </a:r>
          </a:p>
          <a:p>
            <a:pPr marL="345440" indent="-345440" defTabSz="397256">
              <a:spcBef>
                <a:spcPts val="2800"/>
              </a:spcBef>
              <a:defRPr sz="2584"/>
            </a:pPr>
            <a:r>
              <a:t>	Define isotopes as atoms of the same element which have the same proton number but a different nucleon number </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20" name="Shape 220"/>
          <p:cNvSpPr/>
          <p:nvPr>
            <p:ph type="title"/>
          </p:nvPr>
        </p:nvSpPr>
        <p:spPr>
          <a:prstGeom prst="rect">
            <a:avLst/>
          </a:prstGeom>
        </p:spPr>
        <p:txBody>
          <a:bodyPr/>
          <a:lstStyle>
            <a:lvl1pPr defTabSz="560831">
              <a:defRPr spc="-122" sz="6144"/>
            </a:lvl1pPr>
          </a:lstStyle>
          <a:p>
            <a:pPr/>
            <a:r>
              <a:t>3.1 Atomic structure and the Periodic Table </a:t>
            </a:r>
          </a:p>
        </p:txBody>
      </p:sp>
      <p:sp>
        <p:nvSpPr>
          <p:cNvPr id="221" name="Shape 221"/>
          <p:cNvSpPr/>
          <p:nvPr>
            <p:ph type="body" idx="1"/>
          </p:nvPr>
        </p:nvSpPr>
        <p:spPr>
          <a:prstGeom prst="rect">
            <a:avLst/>
          </a:prstGeom>
        </p:spPr>
        <p:txBody>
          <a:bodyPr/>
          <a:lstStyle/>
          <a:p>
            <a:pPr marL="426719" indent="-426719" defTabSz="490727">
              <a:spcBef>
                <a:spcPts val="3500"/>
              </a:spcBef>
              <a:defRPr sz="3191"/>
            </a:pPr>
            <a:r>
              <a:t>       Understand that isotopes have the same properties because they have the same number of electrons in their outer shell </a:t>
            </a:r>
          </a:p>
          <a:p>
            <a:pPr marL="426719" indent="-426719" defTabSz="490727">
              <a:spcBef>
                <a:spcPts val="3500"/>
              </a:spcBef>
              <a:defRPr sz="3191"/>
            </a:pPr>
            <a:r>
              <a:t>	State the two types of isotopes as being radioactive and non-radioactive </a:t>
            </a:r>
          </a:p>
          <a:p>
            <a:pPr marL="426719" indent="-426719" defTabSz="490727">
              <a:spcBef>
                <a:spcPts val="3500"/>
              </a:spcBef>
              <a:defRPr sz="3191"/>
            </a:pPr>
            <a:r>
              <a:t>	State one medical and one industrial use of radioactive isotopes </a:t>
            </a:r>
          </a:p>
          <a:p>
            <a:pPr marL="426719" indent="-426719" defTabSz="490727">
              <a:spcBef>
                <a:spcPts val="3500"/>
              </a:spcBef>
              <a:defRPr sz="3191"/>
            </a:pPr>
            <a:r>
              <a:t>	Describe the build-up of electrons in ‘shells’ and understand the significance of the noble gas electronic structures and of the outer shell electrons (The ideas of the distribution of electrons in s and p orbitals and in d block elements are not required.) </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23" name="Shape 223"/>
          <p:cNvSpPr/>
          <p:nvPr>
            <p:ph type="title"/>
          </p:nvPr>
        </p:nvSpPr>
        <p:spPr>
          <a:prstGeom prst="rect">
            <a:avLst/>
          </a:prstGeom>
        </p:spPr>
        <p:txBody>
          <a:bodyPr/>
          <a:lstStyle>
            <a:lvl1pPr defTabSz="560831">
              <a:defRPr spc="-122" sz="6144"/>
            </a:lvl1pPr>
          </a:lstStyle>
          <a:p>
            <a:pPr/>
            <a:r>
              <a:t>3.2.1 Bonding: the structure of matter </a:t>
            </a:r>
          </a:p>
        </p:txBody>
      </p:sp>
      <p:sp>
        <p:nvSpPr>
          <p:cNvPr id="224" name="Shape 224"/>
          <p:cNvSpPr/>
          <p:nvPr>
            <p:ph type="body" idx="1"/>
          </p:nvPr>
        </p:nvSpPr>
        <p:spPr>
          <a:prstGeom prst="rect">
            <a:avLst/>
          </a:prstGeom>
        </p:spPr>
        <p:txBody>
          <a:bodyPr/>
          <a:lstStyle/>
          <a:p>
            <a:pPr/>
            <a:r>
              <a:t>	Describe the differences between elements, mixtures and compounds, and between metals and non-metals </a:t>
            </a:r>
          </a:p>
          <a:p>
            <a:pPr/>
            <a:r>
              <a:t>	Describe an alloy, such as brass, as a mixture of a metal with other elements </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26" name="Shape 226"/>
          <p:cNvSpPr/>
          <p:nvPr>
            <p:ph type="title"/>
          </p:nvPr>
        </p:nvSpPr>
        <p:spPr>
          <a:prstGeom prst="rect">
            <a:avLst/>
          </a:prstGeom>
        </p:spPr>
        <p:txBody>
          <a:bodyPr/>
          <a:lstStyle/>
          <a:p>
            <a:pPr/>
            <a:r>
              <a:t>3.2.2 Ions and ionic bonds </a:t>
            </a:r>
          </a:p>
        </p:txBody>
      </p:sp>
      <p:sp>
        <p:nvSpPr>
          <p:cNvPr id="227" name="Shape 227"/>
          <p:cNvSpPr/>
          <p:nvPr>
            <p:ph type="body" idx="1"/>
          </p:nvPr>
        </p:nvSpPr>
        <p:spPr>
          <a:prstGeom prst="rect">
            <a:avLst/>
          </a:prstGeom>
        </p:spPr>
        <p:txBody>
          <a:bodyPr/>
          <a:lstStyle/>
          <a:p>
            <a:pPr marL="462280" indent="-462280" defTabSz="531622">
              <a:spcBef>
                <a:spcPts val="3800"/>
              </a:spcBef>
              <a:defRPr sz="3458"/>
            </a:pPr>
            <a:r>
              <a:t>	Describe the formation of ions by electron loss or gain </a:t>
            </a:r>
          </a:p>
          <a:p>
            <a:pPr marL="462280" indent="-462280" defTabSz="531622">
              <a:spcBef>
                <a:spcPts val="3800"/>
              </a:spcBef>
              <a:defRPr sz="3458"/>
            </a:pPr>
            <a:r>
              <a:t>	Describe the formation of ionic bonds between elements from Groups I and VII </a:t>
            </a:r>
          </a:p>
          <a:p>
            <a:pPr marL="462280" indent="-462280" defTabSz="531622">
              <a:spcBef>
                <a:spcPts val="3800"/>
              </a:spcBef>
              <a:defRPr sz="3458"/>
            </a:pPr>
            <a:r>
              <a:t>Describe the formation of ionic bonds between metallic and non-metallic elements </a:t>
            </a:r>
          </a:p>
          <a:p>
            <a:pPr marL="462280" indent="-462280" defTabSz="531622">
              <a:spcBef>
                <a:spcPts val="3800"/>
              </a:spcBef>
              <a:defRPr sz="3458"/>
            </a:pPr>
            <a:r>
              <a:t>Describe the lattice structure of ionic compounds as a regular arrangement of alternating positive and negative ions </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29" name="Shape 229"/>
          <p:cNvSpPr/>
          <p:nvPr>
            <p:ph type="title"/>
          </p:nvPr>
        </p:nvSpPr>
        <p:spPr>
          <a:prstGeom prst="rect">
            <a:avLst/>
          </a:prstGeom>
        </p:spPr>
        <p:txBody>
          <a:bodyPr/>
          <a:lstStyle>
            <a:lvl1pPr defTabSz="572516">
              <a:defRPr spc="-125" sz="6272"/>
            </a:lvl1pPr>
          </a:lstStyle>
          <a:p>
            <a:pPr/>
            <a:r>
              <a:t>3.2.3 Molecules and covalent bonds </a:t>
            </a:r>
          </a:p>
        </p:txBody>
      </p:sp>
      <p:sp>
        <p:nvSpPr>
          <p:cNvPr id="230" name="Shape 230"/>
          <p:cNvSpPr/>
          <p:nvPr>
            <p:ph type="body" idx="1"/>
          </p:nvPr>
        </p:nvSpPr>
        <p:spPr>
          <a:prstGeom prst="rect">
            <a:avLst/>
          </a:prstGeom>
        </p:spPr>
        <p:txBody>
          <a:bodyPr/>
          <a:lstStyle/>
          <a:p>
            <a:pPr marL="426719" indent="-426719" defTabSz="490727">
              <a:spcBef>
                <a:spcPts val="3500"/>
              </a:spcBef>
              <a:defRPr sz="3191"/>
            </a:pPr>
            <a:r>
              <a:t>Describe the formation of single covalent bonds in H2, Cl2, H2O, CH4, NH3 and HCl as the sharing of pairs of electrons leading to the noble gas configuration </a:t>
            </a:r>
          </a:p>
          <a:p>
            <a:pPr marL="426719" indent="-426719" defTabSz="490727">
              <a:spcBef>
                <a:spcPts val="3500"/>
              </a:spcBef>
              <a:defRPr sz="3191"/>
            </a:pPr>
            <a:r>
              <a:t>	Describe the differences in volatility, solubility and electrical conductivity between ionic and covalent compounds </a:t>
            </a:r>
          </a:p>
          <a:p>
            <a:pPr marL="426719" indent="-426719" defTabSz="490727">
              <a:spcBef>
                <a:spcPts val="3500"/>
              </a:spcBef>
              <a:defRPr sz="3191"/>
            </a:pPr>
            <a:r>
              <a:t>Describe the electron arrangement in more complex covalent molecules such as N2, C2H4, CH3OH and CO2 </a:t>
            </a:r>
          </a:p>
          <a:p>
            <a:pPr marL="426719" indent="-426719" defTabSz="490727">
              <a:spcBef>
                <a:spcPts val="3500"/>
              </a:spcBef>
              <a:defRPr sz="3191"/>
            </a:pPr>
            <a:r>
              <a:t>	Explain the differences in melting point and boiling point of ionic and covalent compounds in terms of attractive forces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r>
              <a:t>Structure of the course </a:t>
            </a:r>
          </a:p>
        </p:txBody>
      </p:sp>
      <p:sp>
        <p:nvSpPr>
          <p:cNvPr id="174" name="Shape 174"/>
          <p:cNvSpPr/>
          <p:nvPr>
            <p:ph type="body" idx="1"/>
          </p:nvPr>
        </p:nvSpPr>
        <p:spPr>
          <a:prstGeom prst="rect">
            <a:avLst/>
          </a:prstGeom>
        </p:spPr>
        <p:txBody>
          <a:bodyPr/>
          <a:lstStyle/>
          <a:p>
            <a:pPr marL="0" indent="0">
              <a:buSzTx/>
              <a:buNone/>
              <a:defRPr b="1" sz="3400">
                <a:latin typeface="Trebuchet MS"/>
                <a:ea typeface="Trebuchet MS"/>
                <a:cs typeface="Trebuchet MS"/>
                <a:sym typeface="Trebuchet MS"/>
              </a:defRPr>
            </a:pPr>
            <a:r>
              <a:t>End of course examinations during summer 2017 </a:t>
            </a:r>
          </a:p>
          <a:p>
            <a:pPr marL="0" indent="0">
              <a:buSzTx/>
              <a:buNone/>
              <a:defRPr sz="3400"/>
            </a:pPr>
            <a:r>
              <a:t>3 examinations:</a:t>
            </a:r>
          </a:p>
          <a:p>
            <a:pPr marL="0" indent="0">
              <a:buSzTx/>
              <a:buNone/>
              <a:defRPr sz="2800" u="sng"/>
            </a:pPr>
            <a:r>
              <a:t>Paper 1 or 2</a:t>
            </a:r>
            <a:r>
              <a:rPr u="none"/>
              <a:t>: Multiple choice, 45 minutes, 30% of total mark                  (Most pupils at QIS do the higher paper)</a:t>
            </a:r>
            <a:endParaRPr u="none"/>
          </a:p>
          <a:p>
            <a:pPr marL="0" indent="0">
              <a:buSzTx/>
              <a:buNone/>
              <a:defRPr sz="2800" u="sng"/>
            </a:pPr>
            <a:r>
              <a:t>Paper 3 or 4</a:t>
            </a:r>
            <a:r>
              <a:rPr u="none"/>
              <a:t>: short answer and structured questions, 75 minutes, 50% of total mark </a:t>
            </a:r>
            <a:r>
              <a:rPr u="none"/>
              <a:t>(Most pupils at QIS do the higher paper)</a:t>
            </a:r>
            <a:endParaRPr u="none"/>
          </a:p>
          <a:p>
            <a:pPr marL="0" indent="0">
              <a:buSzTx/>
              <a:buNone/>
              <a:defRPr sz="2800" u="sng"/>
            </a:pPr>
            <a:r>
              <a:t>Paper 6</a:t>
            </a:r>
            <a:r>
              <a:rPr u="none"/>
              <a:t>: Alternative to Practical Exam, 60 minutes, 20% of total mark </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32" name="Shape 232"/>
          <p:cNvSpPr/>
          <p:nvPr>
            <p:ph type="title"/>
          </p:nvPr>
        </p:nvSpPr>
        <p:spPr>
          <a:prstGeom prst="rect">
            <a:avLst/>
          </a:prstGeom>
        </p:spPr>
        <p:txBody>
          <a:bodyPr/>
          <a:lstStyle/>
          <a:p>
            <a:pPr/>
            <a:r>
              <a:t>3.2.4 Macromolecules </a:t>
            </a:r>
          </a:p>
        </p:txBody>
      </p:sp>
      <p:sp>
        <p:nvSpPr>
          <p:cNvPr id="233" name="Shape 233"/>
          <p:cNvSpPr/>
          <p:nvPr>
            <p:ph type="body" idx="1"/>
          </p:nvPr>
        </p:nvSpPr>
        <p:spPr>
          <a:prstGeom prst="rect">
            <a:avLst/>
          </a:prstGeom>
        </p:spPr>
        <p:txBody>
          <a:bodyPr/>
          <a:lstStyle/>
          <a:p>
            <a:pPr marL="436880" indent="-436880" defTabSz="502412">
              <a:spcBef>
                <a:spcPts val="3600"/>
              </a:spcBef>
              <a:defRPr sz="3268"/>
            </a:pPr>
            <a:r>
              <a:t>	Describe the giant covalent structures of graphite and diamond </a:t>
            </a:r>
          </a:p>
          <a:p>
            <a:pPr marL="436880" indent="-436880" defTabSz="502412">
              <a:spcBef>
                <a:spcPts val="3600"/>
              </a:spcBef>
              <a:defRPr sz="3268"/>
            </a:pPr>
            <a:r>
              <a:t>	Relate their structures to their uses, e.g. graphite as a lubricant and a conductor, and diamond in cutting tools </a:t>
            </a:r>
          </a:p>
          <a:p>
            <a:pPr marL="436880" indent="-436880" defTabSz="502412">
              <a:spcBef>
                <a:spcPts val="3600"/>
              </a:spcBef>
              <a:defRPr sz="3268"/>
            </a:pPr>
            <a:r>
              <a:t>Describe the macromolecular structure of silicon(IV) oxide (silicon dioxide) </a:t>
            </a:r>
          </a:p>
          <a:p>
            <a:pPr marL="436880" indent="-436880" defTabSz="502412">
              <a:spcBef>
                <a:spcPts val="3600"/>
              </a:spcBef>
              <a:defRPr sz="3268"/>
            </a:pPr>
            <a:r>
              <a:t>Describe the similarity in properties between diamond and silicon(IV) oxide, related to their structures </a:t>
            </a:r>
            <a:b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7C7C"/>
        </a:solidFill>
      </p:bgPr>
    </p:bg>
    <p:spTree>
      <p:nvGrpSpPr>
        <p:cNvPr id="1" name=""/>
        <p:cNvGrpSpPr/>
        <p:nvPr/>
      </p:nvGrpSpPr>
      <p:grpSpPr>
        <a:xfrm>
          <a:off x="0" y="0"/>
          <a:ext cx="0" cy="0"/>
          <a:chOff x="0" y="0"/>
          <a:chExt cx="0" cy="0"/>
        </a:xfrm>
      </p:grpSpPr>
      <p:sp>
        <p:nvSpPr>
          <p:cNvPr id="235" name="Shape 235"/>
          <p:cNvSpPr/>
          <p:nvPr>
            <p:ph type="title"/>
          </p:nvPr>
        </p:nvSpPr>
        <p:spPr>
          <a:prstGeom prst="rect">
            <a:avLst/>
          </a:prstGeom>
        </p:spPr>
        <p:txBody>
          <a:bodyPr/>
          <a:lstStyle/>
          <a:p>
            <a:pPr/>
            <a:r>
              <a:t>3.2.5 Metallic bonding </a:t>
            </a:r>
          </a:p>
        </p:txBody>
      </p:sp>
      <p:sp>
        <p:nvSpPr>
          <p:cNvPr id="236" name="Shape 236"/>
          <p:cNvSpPr/>
          <p:nvPr>
            <p:ph type="body" idx="1"/>
          </p:nvPr>
        </p:nvSpPr>
        <p:spPr>
          <a:prstGeom prst="rect">
            <a:avLst/>
          </a:prstGeom>
        </p:spPr>
        <p:txBody>
          <a:bodyPr/>
          <a:lstStyle/>
          <a:p>
            <a:pPr/>
            <a:r>
              <a:t>Describe metallic bonding as a lattice of positive ions in a ‘sea of electrons’ and use this to describe the electrical conductivity and malleability of metals </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7EA7"/>
        </a:solidFill>
      </p:bgPr>
    </p:bg>
    <p:spTree>
      <p:nvGrpSpPr>
        <p:cNvPr id="1" name=""/>
        <p:cNvGrpSpPr/>
        <p:nvPr/>
      </p:nvGrpSpPr>
      <p:grpSpPr>
        <a:xfrm>
          <a:off x="0" y="0"/>
          <a:ext cx="0" cy="0"/>
          <a:chOff x="0" y="0"/>
          <a:chExt cx="0" cy="0"/>
        </a:xfrm>
      </p:grpSpPr>
      <p:sp>
        <p:nvSpPr>
          <p:cNvPr id="238" name="Shape 238"/>
          <p:cNvSpPr/>
          <p:nvPr>
            <p:ph type="title"/>
          </p:nvPr>
        </p:nvSpPr>
        <p:spPr>
          <a:prstGeom prst="rect">
            <a:avLst/>
          </a:prstGeom>
        </p:spPr>
        <p:txBody>
          <a:bodyPr/>
          <a:lstStyle/>
          <a:p>
            <a:pPr/>
            <a:r>
              <a:t>4. Stoichiometry </a:t>
            </a:r>
          </a:p>
        </p:txBody>
      </p:sp>
      <p:pic>
        <p:nvPicPr>
          <p:cNvPr id="239" name="Screen Shot 2015-10-13 at 21.33.16.png"/>
          <p:cNvPicPr>
            <a:picLocks noChangeAspect="1"/>
          </p:cNvPicPr>
          <p:nvPr/>
        </p:nvPicPr>
        <p:blipFill>
          <a:blip r:embed="rId2">
            <a:extLst/>
          </a:blip>
          <a:srcRect l="14741" t="36748" r="13845" b="22996"/>
          <a:stretch>
            <a:fillRect/>
          </a:stretch>
        </p:blipFill>
        <p:spPr>
          <a:xfrm>
            <a:off x="1858764" y="3092183"/>
            <a:ext cx="9287135" cy="1824146"/>
          </a:xfrm>
          <a:prstGeom prst="rect">
            <a:avLst/>
          </a:prstGeom>
          <a:ln w="12700">
            <a:miter lim="400000"/>
          </a:ln>
        </p:spPr>
      </p:pic>
      <p:pic>
        <p:nvPicPr>
          <p:cNvPr id="240" name="Screen Shot 2015-10-13 at 22.40.05.png"/>
          <p:cNvPicPr>
            <a:picLocks noChangeAspect="1"/>
          </p:cNvPicPr>
          <p:nvPr/>
        </p:nvPicPr>
        <p:blipFill>
          <a:blip r:embed="rId3">
            <a:extLst/>
          </a:blip>
          <a:srcRect l="88057" t="71111" r="0" b="0"/>
          <a:stretch>
            <a:fillRect/>
          </a:stretch>
        </p:blipFill>
        <p:spPr>
          <a:xfrm>
            <a:off x="7766759" y="5385727"/>
            <a:ext cx="4850523" cy="4260002"/>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7EA7"/>
        </a:solidFill>
      </p:bgPr>
    </p:bg>
    <p:spTree>
      <p:nvGrpSpPr>
        <p:cNvPr id="1" name=""/>
        <p:cNvGrpSpPr/>
        <p:nvPr/>
      </p:nvGrpSpPr>
      <p:grpSpPr>
        <a:xfrm>
          <a:off x="0" y="0"/>
          <a:ext cx="0" cy="0"/>
          <a:chOff x="0" y="0"/>
          <a:chExt cx="0" cy="0"/>
        </a:xfrm>
      </p:grpSpPr>
      <p:sp>
        <p:nvSpPr>
          <p:cNvPr id="242" name="Shape 242"/>
          <p:cNvSpPr/>
          <p:nvPr>
            <p:ph type="title"/>
          </p:nvPr>
        </p:nvSpPr>
        <p:spPr>
          <a:prstGeom prst="rect">
            <a:avLst/>
          </a:prstGeom>
        </p:spPr>
        <p:txBody>
          <a:bodyPr/>
          <a:lstStyle/>
          <a:p>
            <a:pPr/>
            <a:r>
              <a:t>4.1 Stoichiometry </a:t>
            </a:r>
          </a:p>
        </p:txBody>
      </p:sp>
      <p:sp>
        <p:nvSpPr>
          <p:cNvPr id="243" name="Shape 243"/>
          <p:cNvSpPr/>
          <p:nvPr>
            <p:ph type="body" idx="1"/>
          </p:nvPr>
        </p:nvSpPr>
        <p:spPr>
          <a:prstGeom prst="rect">
            <a:avLst/>
          </a:prstGeom>
        </p:spPr>
        <p:txBody>
          <a:bodyPr/>
          <a:lstStyle/>
          <a:p>
            <a:pPr marL="360679" indent="-360679" defTabSz="414781">
              <a:spcBef>
                <a:spcPts val="2900"/>
              </a:spcBef>
              <a:defRPr sz="2698"/>
            </a:pPr>
            <a:r>
              <a:t>	Use the symbols of the elements and write the formulae of simple compounds </a:t>
            </a:r>
          </a:p>
          <a:p>
            <a:pPr marL="360679" indent="-360679" defTabSz="414781">
              <a:spcBef>
                <a:spcPts val="2900"/>
              </a:spcBef>
              <a:defRPr sz="2698"/>
            </a:pPr>
            <a:r>
              <a:t>	Deduce the formula of a simple compound from the relative numbers of atoms present </a:t>
            </a:r>
          </a:p>
          <a:p>
            <a:pPr marL="360679" indent="-360679" defTabSz="414781">
              <a:spcBef>
                <a:spcPts val="2900"/>
              </a:spcBef>
              <a:defRPr sz="2698"/>
            </a:pPr>
            <a:r>
              <a:t>	Deduce the formula of a simple compound from a model or a diagrammatic representation </a:t>
            </a:r>
          </a:p>
          <a:p>
            <a:pPr marL="360679" indent="-360679" defTabSz="414781">
              <a:spcBef>
                <a:spcPts val="2900"/>
              </a:spcBef>
              <a:defRPr sz="2698"/>
            </a:pPr>
            <a:r>
              <a:t>	Construct word equations and simple balanced chemical equations </a:t>
            </a:r>
          </a:p>
          <a:p>
            <a:pPr marL="360679" indent="-360679" defTabSz="414781">
              <a:spcBef>
                <a:spcPts val="2900"/>
              </a:spcBef>
              <a:defRPr sz="2698"/>
            </a:pPr>
            <a:r>
              <a:t>	Define relative atomic mass, Ar , as the average mass of naturally occurring atoms of an element on a scale where the 12C atom has a mass of exactly 12 units </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7EA7"/>
        </a:solidFill>
      </p:bgPr>
    </p:bg>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a:r>
              <a:t>4.1 Stoichiometry </a:t>
            </a:r>
          </a:p>
        </p:txBody>
      </p:sp>
      <p:sp>
        <p:nvSpPr>
          <p:cNvPr id="246" name="Shape 246"/>
          <p:cNvSpPr/>
          <p:nvPr>
            <p:ph type="body" idx="1"/>
          </p:nvPr>
        </p:nvSpPr>
        <p:spPr>
          <a:prstGeom prst="rect">
            <a:avLst/>
          </a:prstGeom>
        </p:spPr>
        <p:txBody>
          <a:bodyPr/>
          <a:lstStyle/>
          <a:p>
            <a:pPr marL="416559" indent="-416559" defTabSz="479044">
              <a:spcBef>
                <a:spcPts val="3400"/>
              </a:spcBef>
              <a:defRPr sz="3116"/>
            </a:pPr>
            <a:r>
              <a:t>Define relative molecular mass, Mr , as the sum of the relative atomic masses (Relative formula mass or Mr will be used for ionic compounds.) </a:t>
            </a:r>
            <a:br/>
            <a:r>
              <a:rPr sz="1640"/>
              <a:t>(Calculations involving reacting masses in simple proportions may be set. Calculations will not involve the mole concept.) </a:t>
            </a:r>
          </a:p>
          <a:p>
            <a:pPr marL="416559" indent="-416559" defTabSz="479044">
              <a:spcBef>
                <a:spcPts val="3400"/>
              </a:spcBef>
              <a:defRPr sz="3116"/>
            </a:pPr>
            <a:r>
              <a:t>	Determine the formula of an ionic compound from the charges on the ions present </a:t>
            </a:r>
          </a:p>
          <a:p>
            <a:pPr marL="416559" indent="-416559" defTabSz="479044">
              <a:spcBef>
                <a:spcPts val="3400"/>
              </a:spcBef>
              <a:defRPr sz="3116"/>
            </a:pPr>
            <a:r>
              <a:t>	Construct equations with state symbols, including ionic equations </a:t>
            </a:r>
          </a:p>
          <a:p>
            <a:pPr marL="416559" indent="-416559" defTabSz="479044">
              <a:spcBef>
                <a:spcPts val="3400"/>
              </a:spcBef>
              <a:defRPr sz="3116"/>
            </a:pPr>
            <a:r>
              <a:t>	Deduce the balanced equation for a chemical reaction, given relevant information </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7EA7"/>
        </a:solidFill>
      </p:bgPr>
    </p:bg>
    <p:spTree>
      <p:nvGrpSpPr>
        <p:cNvPr id="1" name=""/>
        <p:cNvGrpSpPr/>
        <p:nvPr/>
      </p:nvGrpSpPr>
      <p:grpSpPr>
        <a:xfrm>
          <a:off x="0" y="0"/>
          <a:ext cx="0" cy="0"/>
          <a:chOff x="0" y="0"/>
          <a:chExt cx="0" cy="0"/>
        </a:xfrm>
      </p:grpSpPr>
      <p:sp>
        <p:nvSpPr>
          <p:cNvPr id="248" name="Shape 248"/>
          <p:cNvSpPr/>
          <p:nvPr>
            <p:ph type="title"/>
          </p:nvPr>
        </p:nvSpPr>
        <p:spPr>
          <a:prstGeom prst="rect">
            <a:avLst/>
          </a:prstGeom>
        </p:spPr>
        <p:txBody>
          <a:bodyPr/>
          <a:lstStyle/>
          <a:p>
            <a:pPr/>
            <a:r>
              <a:t>4.2 The mole concept </a:t>
            </a:r>
          </a:p>
        </p:txBody>
      </p:sp>
      <p:sp>
        <p:nvSpPr>
          <p:cNvPr id="249" name="Shape 249"/>
          <p:cNvSpPr/>
          <p:nvPr>
            <p:ph type="body" idx="1"/>
          </p:nvPr>
        </p:nvSpPr>
        <p:spPr>
          <a:prstGeom prst="rect">
            <a:avLst/>
          </a:prstGeom>
        </p:spPr>
        <p:txBody>
          <a:bodyPr/>
          <a:lstStyle/>
          <a:p>
            <a:pPr marL="411480" indent="-411480" defTabSz="473201">
              <a:spcBef>
                <a:spcPts val="3400"/>
              </a:spcBef>
              <a:defRPr sz="3078"/>
            </a:pPr>
            <a:r>
              <a:t>	Define the mole and the Avogadro constant </a:t>
            </a:r>
          </a:p>
          <a:p>
            <a:pPr marL="411480" indent="-411480" defTabSz="473201">
              <a:spcBef>
                <a:spcPts val="3400"/>
              </a:spcBef>
              <a:defRPr sz="3078"/>
            </a:pPr>
            <a:r>
              <a:t>	Use the molar gas volume, taken as 24dm3 at room temperature and pressure </a:t>
            </a:r>
          </a:p>
          <a:p>
            <a:pPr marL="411480" indent="-411480" defTabSz="473201">
              <a:spcBef>
                <a:spcPts val="3400"/>
              </a:spcBef>
              <a:defRPr sz="3078"/>
            </a:pPr>
            <a:r>
              <a:t>	Calculate stoichiometric reacting masses, volumes of gases and solutions, and concentrations of solutions expressed in g/dm3 and mol/dm3 </a:t>
            </a:r>
            <a:r>
              <a:rPr sz="1701"/>
              <a:t>(Calculations involving the idea of limiting reactants may be set. Questions on the gas laws and the conversion of gaseous volumes to different temperatures and pressures will not be set.) </a:t>
            </a:r>
          </a:p>
          <a:p>
            <a:pPr marL="411480" indent="-411480" defTabSz="473201">
              <a:spcBef>
                <a:spcPts val="3400"/>
              </a:spcBef>
              <a:defRPr sz="3078"/>
            </a:pPr>
            <a:r>
              <a:t>	Calculate empirical formulae and molecular formulae </a:t>
            </a:r>
          </a:p>
          <a:p>
            <a:pPr marL="411480" indent="-411480" defTabSz="473201">
              <a:spcBef>
                <a:spcPts val="3400"/>
              </a:spcBef>
              <a:defRPr sz="3078"/>
            </a:pPr>
            <a:r>
              <a:t>	Calculate percentage yield and percentage purity </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B67E"/>
        </a:solidFill>
      </p:bgPr>
    </p:bg>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p>
            <a:pPr/>
            <a:r>
              <a:t>5. Electricity and chemistry  </a:t>
            </a:r>
          </a:p>
        </p:txBody>
      </p:sp>
      <p:pic>
        <p:nvPicPr>
          <p:cNvPr id="252" name="Screen Shot 2015-10-13 at 22.43.04.png"/>
          <p:cNvPicPr>
            <a:picLocks noChangeAspect="1"/>
          </p:cNvPicPr>
          <p:nvPr/>
        </p:nvPicPr>
        <p:blipFill>
          <a:blip r:embed="rId2">
            <a:extLst/>
          </a:blip>
          <a:srcRect l="62085" t="22948" r="0" b="0"/>
          <a:stretch>
            <a:fillRect/>
          </a:stretch>
        </p:blipFill>
        <p:spPr>
          <a:xfrm>
            <a:off x="444828" y="3094994"/>
            <a:ext cx="4930757" cy="2673922"/>
          </a:xfrm>
          <a:prstGeom prst="rect">
            <a:avLst/>
          </a:prstGeom>
          <a:ln w="12700">
            <a:miter lim="400000"/>
          </a:ln>
        </p:spPr>
      </p:pic>
      <p:pic>
        <p:nvPicPr>
          <p:cNvPr id="253" name="Screen Shot 2015-10-13 at 22.48.07.png"/>
          <p:cNvPicPr>
            <a:picLocks noChangeAspect="1"/>
          </p:cNvPicPr>
          <p:nvPr/>
        </p:nvPicPr>
        <p:blipFill>
          <a:blip r:embed="rId3">
            <a:extLst/>
          </a:blip>
          <a:srcRect l="9533" t="35320" r="0" b="0"/>
          <a:stretch>
            <a:fillRect/>
          </a:stretch>
        </p:blipFill>
        <p:spPr>
          <a:xfrm>
            <a:off x="832116" y="5831289"/>
            <a:ext cx="11764993" cy="366249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B67E"/>
        </a:solidFill>
      </p:bgPr>
    </p:bg>
    <p:spTree>
      <p:nvGrpSpPr>
        <p:cNvPr id="1" name=""/>
        <p:cNvGrpSpPr/>
        <p:nvPr/>
      </p:nvGrpSpPr>
      <p:grpSpPr>
        <a:xfrm>
          <a:off x="0" y="0"/>
          <a:ext cx="0" cy="0"/>
          <a:chOff x="0" y="0"/>
          <a:chExt cx="0" cy="0"/>
        </a:xfrm>
      </p:grpSpPr>
      <p:sp>
        <p:nvSpPr>
          <p:cNvPr id="255" name="Shape 255"/>
          <p:cNvSpPr/>
          <p:nvPr>
            <p:ph type="title"/>
          </p:nvPr>
        </p:nvSpPr>
        <p:spPr>
          <a:prstGeom prst="rect">
            <a:avLst/>
          </a:prstGeom>
        </p:spPr>
        <p:txBody>
          <a:bodyPr/>
          <a:lstStyle/>
          <a:p>
            <a:pPr/>
            <a:r>
              <a:t>5. Electricity and chemistry </a:t>
            </a:r>
          </a:p>
        </p:txBody>
      </p:sp>
      <p:sp>
        <p:nvSpPr>
          <p:cNvPr id="256" name="Shape 256"/>
          <p:cNvSpPr/>
          <p:nvPr>
            <p:ph type="body" idx="1"/>
          </p:nvPr>
        </p:nvSpPr>
        <p:spPr>
          <a:prstGeom prst="rect">
            <a:avLst/>
          </a:prstGeom>
        </p:spPr>
        <p:txBody>
          <a:bodyPr/>
          <a:lstStyle/>
          <a:p>
            <a:pPr marL="279400" indent="-279400" defTabSz="321310">
              <a:spcBef>
                <a:spcPts val="2300"/>
              </a:spcBef>
              <a:defRPr sz="2090"/>
            </a:pPr>
            <a:r>
              <a:t>	Define electrolysis as the breakdown of an ionic compound, molten or in aqueous solution, by the passage of electricity </a:t>
            </a:r>
          </a:p>
          <a:p>
            <a:pPr marL="279400" indent="-279400" defTabSz="321310">
              <a:spcBef>
                <a:spcPts val="2300"/>
              </a:spcBef>
              <a:defRPr sz="2090"/>
            </a:pPr>
            <a:r>
              <a:t>	Describe the electrode products and the observations made during the electrolysis of: </a:t>
            </a:r>
          </a:p>
          <a:p>
            <a:pPr marL="279400" indent="-279400" defTabSz="321310">
              <a:spcBef>
                <a:spcPts val="2300"/>
              </a:spcBef>
              <a:defRPr sz="2090"/>
            </a:pPr>
            <a:r>
              <a:t>	Relate the products of electrolysis to the electrolyte and electrodes used, exemplified by the specific examples</a:t>
            </a:r>
            <a:br/>
            <a:r>
              <a:t>in the Core together with aqueous copper(II) sulfate using carbon electrodes and using copper electrodes (as used in the refining of copper) </a:t>
            </a:r>
          </a:p>
          <a:p>
            <a:pPr marL="279400" indent="-279400" defTabSz="321310">
              <a:spcBef>
                <a:spcPts val="2300"/>
              </a:spcBef>
              <a:defRPr sz="2090"/>
            </a:pPr>
            <a:r>
              <a:t>   Describe electrolysis in terms of the ions present and reactions at the electrodes in the examples given </a:t>
            </a:r>
          </a:p>
          <a:p>
            <a:pPr marL="279400" indent="-279400" defTabSz="321310">
              <a:spcBef>
                <a:spcPts val="2300"/>
              </a:spcBef>
              <a:defRPr sz="2090"/>
            </a:pPr>
            <a:r>
              <a:t>– molten lead(II) bromide</a:t>
            </a:r>
            <a:br/>
            <a:r>
              <a:t>– concentrated hydrochloric acid</a:t>
            </a:r>
            <a:br/>
            <a:r>
              <a:t>– concentrated aqueous sodium chloride</a:t>
            </a:r>
            <a:br/>
            <a:r>
              <a:t>– dilute sulfuric acid</a:t>
            </a:r>
            <a:br/>
            <a:r>
              <a:t>between inert electrodes (platinum or carbon) </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B67E"/>
        </a:solidFill>
      </p:bgPr>
    </p:bg>
    <p:spTree>
      <p:nvGrpSpPr>
        <p:cNvPr id="1" name=""/>
        <p:cNvGrpSpPr/>
        <p:nvPr/>
      </p:nvGrpSpPr>
      <p:grpSpPr>
        <a:xfrm>
          <a:off x="0" y="0"/>
          <a:ext cx="0" cy="0"/>
          <a:chOff x="0" y="0"/>
          <a:chExt cx="0" cy="0"/>
        </a:xfrm>
      </p:grpSpPr>
      <p:sp>
        <p:nvSpPr>
          <p:cNvPr id="258" name="Shape 258"/>
          <p:cNvSpPr/>
          <p:nvPr>
            <p:ph type="title"/>
          </p:nvPr>
        </p:nvSpPr>
        <p:spPr>
          <a:prstGeom prst="rect">
            <a:avLst/>
          </a:prstGeom>
        </p:spPr>
        <p:txBody>
          <a:bodyPr/>
          <a:lstStyle/>
          <a:p>
            <a:pPr/>
            <a:r>
              <a:t>5. Electricity and chemistry </a:t>
            </a:r>
          </a:p>
        </p:txBody>
      </p:sp>
      <p:sp>
        <p:nvSpPr>
          <p:cNvPr id="259" name="Shape 259"/>
          <p:cNvSpPr/>
          <p:nvPr>
            <p:ph type="body" idx="1"/>
          </p:nvPr>
        </p:nvSpPr>
        <p:spPr>
          <a:prstGeom prst="rect">
            <a:avLst/>
          </a:prstGeom>
        </p:spPr>
        <p:txBody>
          <a:bodyPr/>
          <a:lstStyle/>
          <a:p>
            <a:pPr marL="386079" indent="-386079" defTabSz="443991">
              <a:spcBef>
                <a:spcPts val="3100"/>
              </a:spcBef>
              <a:defRPr sz="2888"/>
            </a:pPr>
            <a:r>
              <a:t>  State the general principle that metals or hydrogen are formed at the negative electrode (cathode), and that non-metals (other than hydrogen) are formed at the positive electrode (anode) </a:t>
            </a:r>
          </a:p>
          <a:p>
            <a:pPr marL="386079" indent="-386079" defTabSz="443991">
              <a:spcBef>
                <a:spcPts val="3100"/>
              </a:spcBef>
              <a:defRPr sz="2888"/>
            </a:pPr>
            <a:r>
              <a:t>	Predict the products of the electrolysis of a specified binary compound in the molten state </a:t>
            </a:r>
          </a:p>
          <a:p>
            <a:pPr marL="386079" indent="-386079" defTabSz="443991">
              <a:spcBef>
                <a:spcPts val="3100"/>
              </a:spcBef>
              <a:defRPr sz="2888"/>
            </a:pPr>
            <a:r>
              <a:t>	Describe the electroplating of metals </a:t>
            </a:r>
          </a:p>
          <a:p>
            <a:pPr marL="386079" indent="-386079" defTabSz="443991">
              <a:spcBef>
                <a:spcPts val="3100"/>
              </a:spcBef>
              <a:defRPr sz="2888"/>
            </a:pPr>
            <a:r>
              <a:t>	Outline the uses of electroplating </a:t>
            </a:r>
          </a:p>
          <a:p>
            <a:pPr marL="386079" indent="-386079" defTabSz="443991">
              <a:spcBef>
                <a:spcPts val="3100"/>
              </a:spcBef>
              <a:defRPr sz="2888"/>
            </a:pPr>
            <a:r>
              <a:t>	Describe the reasons for the use of copper and (steel- cored) aluminium in cables, and why plastics and ceramics are used as insulators </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91B67E"/>
        </a:solidFill>
      </p:bgPr>
    </p:bg>
    <p:spTree>
      <p:nvGrpSpPr>
        <p:cNvPr id="1" name=""/>
        <p:cNvGrpSpPr/>
        <p:nvPr/>
      </p:nvGrpSpPr>
      <p:grpSpPr>
        <a:xfrm>
          <a:off x="0" y="0"/>
          <a:ext cx="0" cy="0"/>
          <a:chOff x="0" y="0"/>
          <a:chExt cx="0" cy="0"/>
        </a:xfrm>
      </p:grpSpPr>
      <p:sp>
        <p:nvSpPr>
          <p:cNvPr id="261" name="Shape 261"/>
          <p:cNvSpPr/>
          <p:nvPr>
            <p:ph type="title"/>
          </p:nvPr>
        </p:nvSpPr>
        <p:spPr>
          <a:prstGeom prst="rect">
            <a:avLst/>
          </a:prstGeom>
        </p:spPr>
        <p:txBody>
          <a:bodyPr/>
          <a:lstStyle/>
          <a:p>
            <a:pPr/>
            <a:r>
              <a:t>5. Electricity and chemistry </a:t>
            </a:r>
          </a:p>
        </p:txBody>
      </p:sp>
      <p:sp>
        <p:nvSpPr>
          <p:cNvPr id="262" name="Shape 262"/>
          <p:cNvSpPr/>
          <p:nvPr>
            <p:ph type="body" idx="1"/>
          </p:nvPr>
        </p:nvSpPr>
        <p:spPr>
          <a:prstGeom prst="rect">
            <a:avLst/>
          </a:prstGeom>
        </p:spPr>
        <p:txBody>
          <a:bodyPr/>
          <a:lstStyle/>
          <a:p>
            <a:pPr marL="254000" indent="-254000" defTabSz="292100">
              <a:spcBef>
                <a:spcPts val="2100"/>
              </a:spcBef>
              <a:defRPr sz="1900"/>
            </a:pPr>
            <a:r>
              <a:t>	Predict the products of electrolysis of a specified halide in dilute or concentrated aqueous solution </a:t>
            </a:r>
          </a:p>
          <a:p>
            <a:pPr marL="254000" indent="-254000" defTabSz="292100">
              <a:spcBef>
                <a:spcPts val="2100"/>
              </a:spcBef>
              <a:defRPr sz="1900"/>
            </a:pPr>
            <a:r>
              <a:t>	Construct ionic half-equations for reactions at the cathode </a:t>
            </a:r>
          </a:p>
          <a:p>
            <a:pPr marL="254000" indent="-254000" defTabSz="292100">
              <a:spcBef>
                <a:spcPts val="2100"/>
              </a:spcBef>
              <a:defRPr sz="1900"/>
            </a:pPr>
            <a:r>
              <a:t>	Describe the transfer of charge during electrolysis to include: </a:t>
            </a:r>
          </a:p>
          <a:p>
            <a:pPr marL="254000" indent="-254000" defTabSz="292100">
              <a:spcBef>
                <a:spcPts val="2100"/>
              </a:spcBef>
              <a:defRPr sz="1900"/>
            </a:pPr>
            <a:r>
              <a:t>		–  the movement of electrons in the metallic conductor </a:t>
            </a:r>
          </a:p>
          <a:p>
            <a:pPr marL="254000" indent="-254000" defTabSz="292100">
              <a:spcBef>
                <a:spcPts val="2100"/>
              </a:spcBef>
              <a:defRPr sz="1900"/>
            </a:pPr>
            <a:r>
              <a:t>		–  the removal or addition of electrons from the external circuit at the electrodes </a:t>
            </a:r>
          </a:p>
          <a:p>
            <a:pPr marL="254000" indent="-254000" defTabSz="292100">
              <a:spcBef>
                <a:spcPts val="2100"/>
              </a:spcBef>
              <a:defRPr sz="1900"/>
            </a:pPr>
            <a:r>
              <a:t>		–  the movement of ions in the electrolyte </a:t>
            </a:r>
          </a:p>
          <a:p>
            <a:pPr marL="254000" indent="-254000" defTabSz="292100">
              <a:spcBef>
                <a:spcPts val="2100"/>
              </a:spcBef>
              <a:defRPr sz="1900"/>
            </a:pPr>
            <a:r>
              <a:t>	Describe the production of electrical energy from simple cells, i.e. two electrodes in an electrolyte. (This should be linked with the reactivity series in section 10.2 and redox in section 7.4.) </a:t>
            </a:r>
          </a:p>
          <a:p>
            <a:pPr marL="254000" indent="-254000" defTabSz="292100">
              <a:spcBef>
                <a:spcPts val="2100"/>
              </a:spcBef>
              <a:defRPr sz="1900"/>
            </a:pPr>
            <a:r>
              <a:t>	Describe, in outline, the manufacture of: </a:t>
            </a:r>
          </a:p>
          <a:p>
            <a:pPr marL="254000" indent="-254000" defTabSz="292100">
              <a:spcBef>
                <a:spcPts val="2100"/>
              </a:spcBef>
              <a:defRPr sz="1900"/>
            </a:pPr>
            <a:r>
              <a:t>                 –  aluminium from pure aluminium oxide in molten cryolite (refer to section 10.3) </a:t>
            </a:r>
          </a:p>
          <a:p>
            <a:pPr marL="254000" indent="-254000" defTabSz="292100">
              <a:spcBef>
                <a:spcPts val="2100"/>
              </a:spcBef>
              <a:defRPr sz="1900"/>
            </a:pPr>
            <a:r>
              <a:t>		–  chlorine, hydrogen and sodium hydroxide from concentrated aqueous sodium chloride </a:t>
            </a:r>
            <a:br/>
            <a:r>
              <a:t>(Starting materials and essential conditions should be given but not technical details or diagrams.) </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prstGeom prst="rect">
            <a:avLst/>
          </a:prstGeom>
        </p:spPr>
        <p:txBody>
          <a:bodyPr/>
          <a:lstStyle/>
          <a:p>
            <a:pPr/>
            <a:r>
              <a:t>Topics studies in year 10 </a:t>
            </a:r>
          </a:p>
        </p:txBody>
      </p:sp>
      <p:sp>
        <p:nvSpPr>
          <p:cNvPr id="177" name="Shape 177"/>
          <p:cNvSpPr/>
          <p:nvPr>
            <p:ph type="body" idx="1"/>
          </p:nvPr>
        </p:nvSpPr>
        <p:spPr>
          <a:prstGeom prst="rect">
            <a:avLst/>
          </a:prstGeom>
        </p:spPr>
        <p:txBody>
          <a:bodyPr/>
          <a:lstStyle/>
          <a:p>
            <a:pPr marL="461486" indent="-461486" defTabSz="554990">
              <a:lnSpc>
                <a:spcPct val="90000"/>
              </a:lnSpc>
              <a:spcBef>
                <a:spcPts val="3900"/>
              </a:spcBef>
              <a:defRPr sz="3230"/>
            </a:pPr>
            <a:r>
              <a:t>Experimental techniques</a:t>
            </a:r>
          </a:p>
          <a:p>
            <a:pPr marL="461486" indent="-461486" defTabSz="554990">
              <a:lnSpc>
                <a:spcPct val="90000"/>
              </a:lnSpc>
              <a:spcBef>
                <a:spcPts val="3900"/>
              </a:spcBef>
              <a:defRPr sz="3230"/>
            </a:pPr>
            <a:r>
              <a:t>Atoms and particles</a:t>
            </a:r>
          </a:p>
          <a:p>
            <a:pPr marL="461486" indent="-461486" defTabSz="554990">
              <a:lnSpc>
                <a:spcPct val="90000"/>
              </a:lnSpc>
              <a:spcBef>
                <a:spcPts val="3900"/>
              </a:spcBef>
              <a:defRPr sz="3230"/>
            </a:pPr>
            <a:r>
              <a:t>Periodic table</a:t>
            </a:r>
          </a:p>
          <a:p>
            <a:pPr marL="461486" indent="-461486" defTabSz="554990">
              <a:lnSpc>
                <a:spcPct val="90000"/>
              </a:lnSpc>
              <a:spcBef>
                <a:spcPts val="3900"/>
              </a:spcBef>
              <a:defRPr sz="3230"/>
            </a:pPr>
            <a:r>
              <a:t>Chemical changes and reactions</a:t>
            </a:r>
          </a:p>
          <a:p>
            <a:pPr marL="461486" indent="-461486" defTabSz="554990">
              <a:lnSpc>
                <a:spcPct val="90000"/>
              </a:lnSpc>
              <a:spcBef>
                <a:spcPts val="3900"/>
              </a:spcBef>
              <a:defRPr sz="3230"/>
            </a:pPr>
            <a:r>
              <a:t>Acids and bases</a:t>
            </a:r>
          </a:p>
          <a:p>
            <a:pPr marL="461486" indent="-461486" defTabSz="554990">
              <a:lnSpc>
                <a:spcPct val="90000"/>
              </a:lnSpc>
              <a:spcBef>
                <a:spcPts val="3900"/>
              </a:spcBef>
              <a:defRPr sz="3230"/>
            </a:pPr>
            <a:r>
              <a:t>Carbonates, air water and sulphur</a:t>
            </a:r>
          </a:p>
          <a:p>
            <a:pPr marL="461486" indent="-461486" defTabSz="554990">
              <a:lnSpc>
                <a:spcPct val="90000"/>
              </a:lnSpc>
              <a:spcBef>
                <a:spcPts val="3900"/>
              </a:spcBef>
              <a:defRPr sz="3230"/>
            </a:pPr>
            <a:r>
              <a:t>End of year examination in the summer term of 2016 </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996B9"/>
        </a:solidFill>
      </p:bgPr>
    </p:bg>
    <p:spTree>
      <p:nvGrpSpPr>
        <p:cNvPr id="1" name=""/>
        <p:cNvGrpSpPr/>
        <p:nvPr/>
      </p:nvGrpSpPr>
      <p:grpSpPr>
        <a:xfrm>
          <a:off x="0" y="0"/>
          <a:ext cx="0" cy="0"/>
          <a:chOff x="0" y="0"/>
          <a:chExt cx="0" cy="0"/>
        </a:xfrm>
      </p:grpSpPr>
      <p:sp>
        <p:nvSpPr>
          <p:cNvPr id="264" name="Shape 264"/>
          <p:cNvSpPr/>
          <p:nvPr>
            <p:ph type="title"/>
          </p:nvPr>
        </p:nvSpPr>
        <p:spPr>
          <a:prstGeom prst="rect">
            <a:avLst/>
          </a:prstGeom>
        </p:spPr>
        <p:txBody>
          <a:bodyPr/>
          <a:lstStyle/>
          <a:p>
            <a:pPr/>
            <a:r>
              <a:t>6. Chemical energetics </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996B9"/>
        </a:solidFill>
      </p:bgPr>
    </p:bg>
    <p:spTree>
      <p:nvGrpSpPr>
        <p:cNvPr id="1" name=""/>
        <p:cNvGrpSpPr/>
        <p:nvPr/>
      </p:nvGrpSpPr>
      <p:grpSpPr>
        <a:xfrm>
          <a:off x="0" y="0"/>
          <a:ext cx="0" cy="0"/>
          <a:chOff x="0" y="0"/>
          <a:chExt cx="0" cy="0"/>
        </a:xfrm>
      </p:grpSpPr>
      <p:sp>
        <p:nvSpPr>
          <p:cNvPr id="266" name="Shape 266"/>
          <p:cNvSpPr/>
          <p:nvPr>
            <p:ph type="title"/>
          </p:nvPr>
        </p:nvSpPr>
        <p:spPr>
          <a:prstGeom prst="rect">
            <a:avLst/>
          </a:prstGeom>
        </p:spPr>
        <p:txBody>
          <a:bodyPr/>
          <a:lstStyle/>
          <a:p>
            <a:pPr/>
            <a:r>
              <a:t>6.1 Energetics of a reaction </a:t>
            </a:r>
          </a:p>
        </p:txBody>
      </p:sp>
      <p:sp>
        <p:nvSpPr>
          <p:cNvPr id="267" name="Shape 267"/>
          <p:cNvSpPr/>
          <p:nvPr>
            <p:ph type="body" idx="1"/>
          </p:nvPr>
        </p:nvSpPr>
        <p:spPr>
          <a:prstGeom prst="rect">
            <a:avLst/>
          </a:prstGeom>
        </p:spPr>
        <p:txBody>
          <a:bodyPr/>
          <a:lstStyle/>
          <a:p>
            <a:pPr marL="436880" indent="-436880" defTabSz="502412">
              <a:spcBef>
                <a:spcPts val="3600"/>
              </a:spcBef>
              <a:defRPr sz="3268"/>
            </a:pPr>
            <a:r>
              <a:t>	Describe the meaning of exothermic and endothermic reactions </a:t>
            </a:r>
          </a:p>
          <a:p>
            <a:pPr marL="436880" indent="-436880" defTabSz="502412">
              <a:spcBef>
                <a:spcPts val="3600"/>
              </a:spcBef>
              <a:defRPr sz="3268"/>
            </a:pPr>
            <a:r>
              <a:t>	Interpret energy level diagrams showing exothermic and endothermic reactions </a:t>
            </a:r>
          </a:p>
          <a:p>
            <a:pPr marL="436880" indent="-436880" defTabSz="502412">
              <a:spcBef>
                <a:spcPts val="3600"/>
              </a:spcBef>
              <a:defRPr sz="3268"/>
            </a:pPr>
            <a:r>
              <a:t>	Describe bond breaking as an endothermic process and bond forming as an exothermic process </a:t>
            </a:r>
          </a:p>
          <a:p>
            <a:pPr marL="436880" indent="-436880" defTabSz="502412">
              <a:spcBef>
                <a:spcPts val="3600"/>
              </a:spcBef>
              <a:defRPr sz="3268"/>
            </a:pPr>
            <a:r>
              <a:t>	Draw and label energy level diagrams for exothermic and endothermic reactions using data provided </a:t>
            </a:r>
          </a:p>
          <a:p>
            <a:pPr marL="436880" indent="-436880" defTabSz="502412">
              <a:spcBef>
                <a:spcPts val="3600"/>
              </a:spcBef>
              <a:defRPr sz="3268"/>
            </a:pPr>
            <a:r>
              <a:t>	Calculate the energy of a reaction using bond energies </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996B9"/>
        </a:solidFill>
      </p:bgPr>
    </p:bg>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r>
              <a:t>6.2 Energy transfer </a:t>
            </a:r>
          </a:p>
        </p:txBody>
      </p:sp>
      <p:sp>
        <p:nvSpPr>
          <p:cNvPr id="270" name="Shape 270"/>
          <p:cNvSpPr/>
          <p:nvPr>
            <p:ph type="body" idx="1"/>
          </p:nvPr>
        </p:nvSpPr>
        <p:spPr>
          <a:prstGeom prst="rect">
            <a:avLst/>
          </a:prstGeom>
        </p:spPr>
        <p:txBody>
          <a:bodyPr/>
          <a:lstStyle/>
          <a:p>
            <a:pPr marL="462280" indent="-462280" defTabSz="531622">
              <a:spcBef>
                <a:spcPts val="3800"/>
              </a:spcBef>
              <a:defRPr sz="3458"/>
            </a:pPr>
            <a:r>
              <a:t>	Describe the release of heat energy by burning fuels </a:t>
            </a:r>
          </a:p>
          <a:p>
            <a:pPr marL="462280" indent="-462280" defTabSz="531622">
              <a:spcBef>
                <a:spcPts val="3800"/>
              </a:spcBef>
              <a:defRPr sz="3458"/>
            </a:pPr>
            <a:r>
              <a:t>	State the use of hydrogen as a fuel </a:t>
            </a:r>
          </a:p>
          <a:p>
            <a:pPr marL="462280" indent="-462280" defTabSz="531622">
              <a:spcBef>
                <a:spcPts val="3800"/>
              </a:spcBef>
              <a:defRPr sz="3458"/>
            </a:pPr>
            <a:r>
              <a:t>	Describe radioactive isotopes, such as 235U, as a source of energy </a:t>
            </a:r>
          </a:p>
          <a:p>
            <a:pPr marL="462280" indent="-462280" defTabSz="531622">
              <a:spcBef>
                <a:spcPts val="3800"/>
              </a:spcBef>
              <a:defRPr sz="3458"/>
            </a:pPr>
            <a:r>
              <a:t>Describe the use of hydrogen as a</a:t>
            </a:r>
            <a:br/>
            <a:r>
              <a:t>fuel reacting with oxygen to generate electricity in a fuel cell (Details of the construction and operation of a fuel cell are not required.) </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7D39"/>
        </a:solidFill>
      </p:bgPr>
    </p:bg>
    <p:spTree>
      <p:nvGrpSpPr>
        <p:cNvPr id="1" name=""/>
        <p:cNvGrpSpPr/>
        <p:nvPr/>
      </p:nvGrpSpPr>
      <p:grpSpPr>
        <a:xfrm>
          <a:off x="0" y="0"/>
          <a:ext cx="0" cy="0"/>
          <a:chOff x="0" y="0"/>
          <a:chExt cx="0" cy="0"/>
        </a:xfrm>
      </p:grpSpPr>
      <p:sp>
        <p:nvSpPr>
          <p:cNvPr id="272" name="Shape 272"/>
          <p:cNvSpPr/>
          <p:nvPr>
            <p:ph type="title"/>
          </p:nvPr>
        </p:nvSpPr>
        <p:spPr>
          <a:prstGeom prst="rect">
            <a:avLst/>
          </a:prstGeom>
        </p:spPr>
        <p:txBody>
          <a:bodyPr/>
          <a:lstStyle/>
          <a:p>
            <a:pPr/>
            <a:r>
              <a:t>7. Chemical reactions </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7D39"/>
        </a:solidFill>
      </p:bgPr>
    </p:bg>
    <p:spTree>
      <p:nvGrpSpPr>
        <p:cNvPr id="1" name=""/>
        <p:cNvGrpSpPr/>
        <p:nvPr/>
      </p:nvGrpSpPr>
      <p:grpSpPr>
        <a:xfrm>
          <a:off x="0" y="0"/>
          <a:ext cx="0" cy="0"/>
          <a:chOff x="0" y="0"/>
          <a:chExt cx="0" cy="0"/>
        </a:xfrm>
      </p:grpSpPr>
      <p:sp>
        <p:nvSpPr>
          <p:cNvPr id="274" name="Shape 274"/>
          <p:cNvSpPr/>
          <p:nvPr>
            <p:ph type="title"/>
          </p:nvPr>
        </p:nvSpPr>
        <p:spPr>
          <a:prstGeom prst="rect">
            <a:avLst/>
          </a:prstGeom>
        </p:spPr>
        <p:txBody>
          <a:bodyPr/>
          <a:lstStyle/>
          <a:p>
            <a:pPr/>
            <a:r>
              <a:t>7.1 Physical and chemical changes </a:t>
            </a:r>
          </a:p>
        </p:txBody>
      </p:sp>
      <p:sp>
        <p:nvSpPr>
          <p:cNvPr id="275" name="Shape 275"/>
          <p:cNvSpPr/>
          <p:nvPr>
            <p:ph type="body" idx="1"/>
          </p:nvPr>
        </p:nvSpPr>
        <p:spPr>
          <a:prstGeom prst="rect">
            <a:avLst/>
          </a:prstGeom>
        </p:spPr>
        <p:txBody>
          <a:bodyPr/>
          <a:lstStyle/>
          <a:p>
            <a:pPr/>
            <a:r>
              <a:t>Identify physical and chemical changes, and understand the differences between them </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7D39"/>
        </a:solidFill>
      </p:bgPr>
    </p:bg>
    <p:spTree>
      <p:nvGrpSpPr>
        <p:cNvPr id="1" name=""/>
        <p:cNvGrpSpPr/>
        <p:nvPr/>
      </p:nvGrpSpPr>
      <p:grpSpPr>
        <a:xfrm>
          <a:off x="0" y="0"/>
          <a:ext cx="0" cy="0"/>
          <a:chOff x="0" y="0"/>
          <a:chExt cx="0" cy="0"/>
        </a:xfrm>
      </p:grpSpPr>
      <p:sp>
        <p:nvSpPr>
          <p:cNvPr id="277" name="Shape 277"/>
          <p:cNvSpPr/>
          <p:nvPr>
            <p:ph type="title"/>
          </p:nvPr>
        </p:nvSpPr>
        <p:spPr>
          <a:prstGeom prst="rect">
            <a:avLst/>
          </a:prstGeom>
        </p:spPr>
        <p:txBody>
          <a:bodyPr/>
          <a:lstStyle/>
          <a:p>
            <a:pPr/>
            <a:r>
              <a:t>7.2 Rate (speed) of reaction </a:t>
            </a:r>
          </a:p>
        </p:txBody>
      </p:sp>
      <p:sp>
        <p:nvSpPr>
          <p:cNvPr id="278" name="Shape 278"/>
          <p:cNvSpPr/>
          <p:nvPr>
            <p:ph type="body" idx="1"/>
          </p:nvPr>
        </p:nvSpPr>
        <p:spPr>
          <a:prstGeom prst="rect">
            <a:avLst/>
          </a:prstGeom>
        </p:spPr>
        <p:txBody>
          <a:bodyPr/>
          <a:lstStyle/>
          <a:p>
            <a:pPr marL="360679" indent="-360679" defTabSz="414781">
              <a:spcBef>
                <a:spcPts val="2900"/>
              </a:spcBef>
              <a:defRPr sz="2698"/>
            </a:pPr>
            <a:r>
              <a:t>	Describe and explain the effect of concentration, particle size, catalysts (including enzymes) and temperature on the rate of reactions </a:t>
            </a:r>
          </a:p>
          <a:p>
            <a:pPr marL="360679" indent="-360679" defTabSz="414781">
              <a:spcBef>
                <a:spcPts val="2900"/>
              </a:spcBef>
              <a:defRPr sz="2698"/>
            </a:pPr>
            <a:r>
              <a:t>	Describe the application of the above factors to the danger of explosive combustion with fine powders (e.g. flour mills) and gases (e.g. methane in mines) </a:t>
            </a:r>
          </a:p>
          <a:p>
            <a:pPr marL="360679" indent="-360679" defTabSz="414781">
              <a:spcBef>
                <a:spcPts val="2900"/>
              </a:spcBef>
              <a:defRPr sz="2698"/>
            </a:pPr>
            <a:r>
              <a:t>	Demonstrate knowledge and understanding of a practical method for investigating the rate of a reaction involving gas evolution </a:t>
            </a:r>
          </a:p>
          <a:p>
            <a:pPr marL="360679" indent="-360679" defTabSz="414781">
              <a:spcBef>
                <a:spcPts val="2900"/>
              </a:spcBef>
              <a:defRPr sz="2698"/>
            </a:pPr>
            <a:r>
              <a:t>   Devise and evaluate a suitable method for investigating the effect of a given variable on the rate of a reaction </a:t>
            </a:r>
          </a:p>
          <a:p>
            <a:pPr marL="360679" indent="-360679" defTabSz="414781">
              <a:spcBef>
                <a:spcPts val="2900"/>
              </a:spcBef>
              <a:defRPr sz="2698"/>
            </a:pPr>
            <a:r>
              <a:t>	Interpret data obtained from experiments concerned with rate of reaction </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7D39"/>
        </a:solidFill>
      </p:bgPr>
    </p:bg>
    <p:spTree>
      <p:nvGrpSpPr>
        <p:cNvPr id="1" name=""/>
        <p:cNvGrpSpPr/>
        <p:nvPr/>
      </p:nvGrpSpPr>
      <p:grpSpPr>
        <a:xfrm>
          <a:off x="0" y="0"/>
          <a:ext cx="0" cy="0"/>
          <a:chOff x="0" y="0"/>
          <a:chExt cx="0" cy="0"/>
        </a:xfrm>
      </p:grpSpPr>
      <p:sp>
        <p:nvSpPr>
          <p:cNvPr id="280" name="Shape 280"/>
          <p:cNvSpPr/>
          <p:nvPr>
            <p:ph type="title"/>
          </p:nvPr>
        </p:nvSpPr>
        <p:spPr>
          <a:prstGeom prst="rect">
            <a:avLst/>
          </a:prstGeom>
        </p:spPr>
        <p:txBody>
          <a:bodyPr/>
          <a:lstStyle/>
          <a:p>
            <a:pPr/>
            <a:r>
              <a:t>7.2 Rate (speed) of reaction </a:t>
            </a:r>
          </a:p>
        </p:txBody>
      </p:sp>
      <p:sp>
        <p:nvSpPr>
          <p:cNvPr id="281" name="Shape 281"/>
          <p:cNvSpPr/>
          <p:nvPr>
            <p:ph type="body" idx="1"/>
          </p:nvPr>
        </p:nvSpPr>
        <p:spPr>
          <a:prstGeom prst="rect">
            <a:avLst/>
          </a:prstGeom>
        </p:spPr>
        <p:txBody>
          <a:bodyPr/>
          <a:lstStyle/>
          <a:p>
            <a:pPr marL="360679" indent="-360679" defTabSz="414781">
              <a:spcBef>
                <a:spcPts val="2900"/>
              </a:spcBef>
              <a:defRPr sz="2698"/>
            </a:pPr>
            <a:r>
              <a:t>	Describe and explain the effects of temperature and concentration in terms of collisions between reacting particles (An increase in temperature causes an increase in collision rate and more of the colliding molecules have sufficient energy (activation energy) to react whereas an increase in concentration only causes an increase in collision rate.) </a:t>
            </a:r>
          </a:p>
          <a:p>
            <a:pPr marL="360679" indent="-360679" defTabSz="414781">
              <a:spcBef>
                <a:spcPts val="2900"/>
              </a:spcBef>
              <a:defRPr sz="2698"/>
            </a:pPr>
            <a:r>
              <a:t>	Describe and explain the role of light in photochemical reactions and the effect of light on the rate of these reactions (This should be linked to section 14.4.) </a:t>
            </a:r>
          </a:p>
          <a:p>
            <a:pPr marL="360679" indent="-360679" defTabSz="414781">
              <a:spcBef>
                <a:spcPts val="2900"/>
              </a:spcBef>
              <a:defRPr sz="2698"/>
            </a:pPr>
            <a:r>
              <a:t>	Describe the use of silver salts</a:t>
            </a:r>
            <a:br/>
            <a:r>
              <a:t>in photography as a process of reduction of silver ions to silver;</a:t>
            </a:r>
            <a:br/>
            <a:r>
              <a:t>and photosynthesis as the reaction between carbon dioxide and water in the presence of chlorophyll and sunlight (energy) to produce glucose and oxygen </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C7D39"/>
        </a:solidFill>
      </p:bgPr>
    </p:bg>
    <p:spTree>
      <p:nvGrpSpPr>
        <p:cNvPr id="1" name=""/>
        <p:cNvGrpSpPr/>
        <p:nvPr/>
      </p:nvGrpSpPr>
      <p:grpSpPr>
        <a:xfrm>
          <a:off x="0" y="0"/>
          <a:ext cx="0" cy="0"/>
          <a:chOff x="0" y="0"/>
          <a:chExt cx="0" cy="0"/>
        </a:xfrm>
      </p:grpSpPr>
      <p:sp>
        <p:nvSpPr>
          <p:cNvPr id="283" name="Shape 283"/>
          <p:cNvSpPr/>
          <p:nvPr>
            <p:ph type="title"/>
          </p:nvPr>
        </p:nvSpPr>
        <p:spPr>
          <a:prstGeom prst="rect">
            <a:avLst/>
          </a:prstGeom>
        </p:spPr>
        <p:txBody>
          <a:bodyPr/>
          <a:lstStyle/>
          <a:p>
            <a:pPr/>
            <a:r>
              <a:t>7.4 Redox </a:t>
            </a:r>
          </a:p>
        </p:txBody>
      </p:sp>
      <p:sp>
        <p:nvSpPr>
          <p:cNvPr id="284" name="Shape 284"/>
          <p:cNvSpPr/>
          <p:nvPr>
            <p:ph type="body" idx="1"/>
          </p:nvPr>
        </p:nvSpPr>
        <p:spPr>
          <a:prstGeom prst="rect">
            <a:avLst/>
          </a:prstGeom>
        </p:spPr>
        <p:txBody>
          <a:bodyPr/>
          <a:lstStyle/>
          <a:p>
            <a:pPr marL="320040" indent="-320040" defTabSz="368045">
              <a:spcBef>
                <a:spcPts val="2600"/>
              </a:spcBef>
              <a:defRPr sz="2394"/>
            </a:pPr>
            <a:r>
              <a:t>Define oxidation and reduction in terms of oxygen loss/gain. (Oxidation state limited to its use to name ions, e.g. iron(II), iron(III), copper(II), manganate(VII).) </a:t>
            </a:r>
          </a:p>
          <a:p>
            <a:pPr marL="320040" indent="-320040" defTabSz="368045">
              <a:spcBef>
                <a:spcPts val="2600"/>
              </a:spcBef>
              <a:defRPr sz="2394"/>
            </a:pPr>
            <a:r>
              <a:t>	Define redox in terms of electron transfer </a:t>
            </a:r>
          </a:p>
          <a:p>
            <a:pPr marL="320040" indent="-320040" defTabSz="368045">
              <a:spcBef>
                <a:spcPts val="2600"/>
              </a:spcBef>
              <a:defRPr sz="2394"/>
            </a:pPr>
            <a:r>
              <a:t>	Identify redox reactions by changes</a:t>
            </a:r>
            <a:br/>
            <a:r>
              <a:t>in oxidation state and by the colour changes involved when using acidified potassium manganate(VII), and potassium iodide. (Recall of equations involving KMnO4 is not required.) </a:t>
            </a:r>
          </a:p>
          <a:p>
            <a:pPr marL="320040" indent="-320040" defTabSz="368045">
              <a:spcBef>
                <a:spcPts val="2600"/>
              </a:spcBef>
              <a:defRPr sz="2394"/>
            </a:pPr>
            <a:r>
              <a:t>	Define oxidising agent as a substance which oxidises another substance during a redox reaction. Define reducing agent as a substance which reduces another substance during a redox reaction. </a:t>
            </a:r>
          </a:p>
          <a:p>
            <a:pPr marL="320040" indent="-320040" defTabSz="368045">
              <a:spcBef>
                <a:spcPts val="2600"/>
              </a:spcBef>
              <a:defRPr sz="2394"/>
            </a:pPr>
            <a:r>
              <a:t>	Identify oxidising agents and reducing agents from simple equations </a:t>
            </a:r>
            <a:b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286" name="Shape 286"/>
          <p:cNvSpPr/>
          <p:nvPr>
            <p:ph type="title"/>
          </p:nvPr>
        </p:nvSpPr>
        <p:spPr>
          <a:prstGeom prst="rect">
            <a:avLst/>
          </a:prstGeom>
        </p:spPr>
        <p:txBody>
          <a:bodyPr/>
          <a:lstStyle/>
          <a:p>
            <a:pPr/>
            <a:r>
              <a:t>8. Acids, bases and salts </a:t>
            </a:r>
          </a:p>
        </p:txBody>
      </p:sp>
      <p:pic>
        <p:nvPicPr>
          <p:cNvPr id="287" name="Screen Shot 2015-10-14 at 06.30.39.png"/>
          <p:cNvPicPr>
            <a:picLocks noChangeAspect="1"/>
          </p:cNvPicPr>
          <p:nvPr/>
        </p:nvPicPr>
        <p:blipFill>
          <a:blip r:embed="rId2">
            <a:extLst/>
          </a:blip>
          <a:srcRect l="60845" t="0" r="0" b="0"/>
          <a:stretch>
            <a:fillRect/>
          </a:stretch>
        </p:blipFill>
        <p:spPr>
          <a:xfrm>
            <a:off x="426424" y="5542610"/>
            <a:ext cx="5091924" cy="2993002"/>
          </a:xfrm>
          <a:prstGeom prst="rect">
            <a:avLst/>
          </a:prstGeom>
          <a:ln w="12700">
            <a:miter lim="400000"/>
          </a:ln>
        </p:spPr>
      </p:pic>
      <p:pic>
        <p:nvPicPr>
          <p:cNvPr id="288" name="Screen Shot 2015-10-14 at 06.30.34.png"/>
          <p:cNvPicPr>
            <a:picLocks noChangeAspect="1"/>
          </p:cNvPicPr>
          <p:nvPr/>
        </p:nvPicPr>
        <p:blipFill>
          <a:blip r:embed="rId3">
            <a:extLst/>
          </a:blip>
          <a:srcRect l="60716" t="20724" r="0" b="30837"/>
          <a:stretch>
            <a:fillRect/>
          </a:stretch>
        </p:blipFill>
        <p:spPr>
          <a:xfrm>
            <a:off x="6750230" y="3251388"/>
            <a:ext cx="5108704" cy="2312555"/>
          </a:xfrm>
          <a:prstGeom prst="rect">
            <a:avLst/>
          </a:prstGeom>
          <a:ln w="12700">
            <a:miter lim="400000"/>
          </a:ln>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290" name="Shape 290"/>
          <p:cNvSpPr/>
          <p:nvPr>
            <p:ph type="title"/>
          </p:nvPr>
        </p:nvSpPr>
        <p:spPr>
          <a:prstGeom prst="rect">
            <a:avLst/>
          </a:prstGeom>
        </p:spPr>
        <p:txBody>
          <a:bodyPr/>
          <a:lstStyle>
            <a:lvl1pPr defTabSz="560831">
              <a:defRPr spc="-122" sz="6144"/>
            </a:lvl1pPr>
          </a:lstStyle>
          <a:p>
            <a:pPr/>
            <a:r>
              <a:t>8.1 The characteristic properties of acids and bases </a:t>
            </a:r>
          </a:p>
        </p:txBody>
      </p:sp>
      <p:sp>
        <p:nvSpPr>
          <p:cNvPr id="291" name="Shape 291"/>
          <p:cNvSpPr/>
          <p:nvPr>
            <p:ph type="body" idx="1"/>
          </p:nvPr>
        </p:nvSpPr>
        <p:spPr>
          <a:prstGeom prst="rect">
            <a:avLst/>
          </a:prstGeom>
        </p:spPr>
        <p:txBody>
          <a:bodyPr/>
          <a:lstStyle/>
          <a:p>
            <a:pPr marL="426719" indent="-426719" defTabSz="490727">
              <a:spcBef>
                <a:spcPts val="3500"/>
              </a:spcBef>
              <a:defRPr sz="3191"/>
            </a:pPr>
            <a:r>
              <a:t>	Describe the characteristic properties of acids as reactions with metals, bases, carbonates and effect on litmus and methyl orange </a:t>
            </a:r>
          </a:p>
          <a:p>
            <a:pPr marL="426719" indent="-426719" defTabSz="490727">
              <a:spcBef>
                <a:spcPts val="3500"/>
              </a:spcBef>
              <a:defRPr sz="3191"/>
            </a:pPr>
            <a:r>
              <a:t>	Describe the characteristic properties of bases as reactions with acids and with ammonium salts and effect on litmus and methyl orange </a:t>
            </a:r>
          </a:p>
          <a:p>
            <a:pPr marL="426719" indent="-426719" defTabSz="490727">
              <a:spcBef>
                <a:spcPts val="3500"/>
              </a:spcBef>
              <a:defRPr sz="3191"/>
            </a:pPr>
            <a:r>
              <a:t>	Describe neutrality and relative acidity and alkalinity in terms of pH measured using Universal Indicator paper (whole numbers only) </a:t>
            </a:r>
          </a:p>
          <a:p>
            <a:pPr marL="426719" indent="-426719" defTabSz="490727">
              <a:spcBef>
                <a:spcPts val="3500"/>
              </a:spcBef>
              <a:defRPr sz="3191"/>
            </a:pPr>
            <a:r>
              <a:t>	Describe and explain the importance of controlling acidity in soil </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a:r>
              <a:t>Structure </a:t>
            </a:r>
          </a:p>
        </p:txBody>
      </p:sp>
      <p:sp>
        <p:nvSpPr>
          <p:cNvPr id="180" name="Shape 180"/>
          <p:cNvSpPr/>
          <p:nvPr>
            <p:ph type="body" idx="1"/>
          </p:nvPr>
        </p:nvSpPr>
        <p:spPr>
          <a:prstGeom prst="rect">
            <a:avLst/>
          </a:prstGeom>
        </p:spPr>
        <p:txBody>
          <a:bodyPr/>
          <a:lstStyle/>
          <a:p>
            <a:pPr marL="0" indent="0">
              <a:buSzTx/>
              <a:buNone/>
              <a:defRPr b="1" sz="2800">
                <a:latin typeface="Trebuchet MS"/>
                <a:ea typeface="Trebuchet MS"/>
                <a:cs typeface="Trebuchet MS"/>
                <a:sym typeface="Trebuchet MS"/>
              </a:defRPr>
            </a:pPr>
            <a:r>
              <a:t>During each unit:</a:t>
            </a:r>
          </a:p>
          <a:p>
            <a:pPr marL="0" indent="0">
              <a:buSzTx/>
              <a:buNone/>
              <a:defRPr sz="2800"/>
            </a:pPr>
            <a:r>
              <a:t>IDEAL task – formative task that will be completed in lesson and you will be given a grade and detailed feedback on. (like the badger tasks you do now)</a:t>
            </a:r>
          </a:p>
          <a:p>
            <a:pPr marL="0" indent="0">
              <a:buSzTx/>
              <a:buNone/>
              <a:defRPr b="1" sz="2800">
                <a:latin typeface="Trebuchet MS"/>
                <a:ea typeface="Trebuchet MS"/>
                <a:cs typeface="Trebuchet MS"/>
                <a:sym typeface="Trebuchet MS"/>
              </a:defRPr>
            </a:pPr>
            <a:r>
              <a:t>Following each unit:</a:t>
            </a:r>
          </a:p>
          <a:p>
            <a:pPr marL="0" indent="0">
              <a:buSzTx/>
              <a:buNone/>
              <a:defRPr sz="2800"/>
            </a:pPr>
            <a:r>
              <a:t>End of unit assessment, mixture of multiple choice and structured answer question. You will be given a percentage and a grade.</a:t>
            </a: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lvl1pPr defTabSz="560831">
              <a:defRPr spc="-122" sz="6144"/>
            </a:lvl1pPr>
          </a:lstStyle>
          <a:p>
            <a:pPr/>
            <a:r>
              <a:t>8.1 The characteristic properties of acids and bases </a:t>
            </a:r>
          </a:p>
        </p:txBody>
      </p:sp>
      <p:sp>
        <p:nvSpPr>
          <p:cNvPr id="294" name="Shape 294"/>
          <p:cNvSpPr/>
          <p:nvPr>
            <p:ph type="body" idx="1"/>
          </p:nvPr>
        </p:nvSpPr>
        <p:spPr>
          <a:prstGeom prst="rect">
            <a:avLst/>
          </a:prstGeom>
        </p:spPr>
        <p:txBody>
          <a:bodyPr/>
          <a:lstStyle/>
          <a:p>
            <a:pPr/>
            <a:r>
              <a:t>	Define acids and bases in terms of proton transfer, limited to aqueous solutions </a:t>
            </a:r>
          </a:p>
          <a:p>
            <a:pPr/>
            <a:r>
              <a:t>	Describe the meaning of weak and strong acids and bases </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296" name="Shape 296"/>
          <p:cNvSpPr/>
          <p:nvPr>
            <p:ph type="title"/>
          </p:nvPr>
        </p:nvSpPr>
        <p:spPr>
          <a:prstGeom prst="rect">
            <a:avLst/>
          </a:prstGeom>
        </p:spPr>
        <p:txBody>
          <a:bodyPr/>
          <a:lstStyle/>
          <a:p>
            <a:pPr/>
            <a:r>
              <a:t>8.2 Types of oxides </a:t>
            </a:r>
          </a:p>
        </p:txBody>
      </p:sp>
      <p:sp>
        <p:nvSpPr>
          <p:cNvPr id="297" name="Shape 297"/>
          <p:cNvSpPr/>
          <p:nvPr>
            <p:ph type="body" idx="1"/>
          </p:nvPr>
        </p:nvSpPr>
        <p:spPr>
          <a:prstGeom prst="rect">
            <a:avLst/>
          </a:prstGeom>
        </p:spPr>
        <p:txBody>
          <a:bodyPr/>
          <a:lstStyle/>
          <a:p>
            <a:pPr/>
            <a:r>
              <a:t>Classify oxides as either acidic or basic, related to metallic and non-metallic character </a:t>
            </a:r>
          </a:p>
          <a:p>
            <a:pPr/>
            <a:r>
              <a:t>Further classify other oxides as neutral or amphoteric </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r>
              <a:t>8.3 Preparation of salts </a:t>
            </a:r>
          </a:p>
        </p:txBody>
      </p:sp>
      <p:sp>
        <p:nvSpPr>
          <p:cNvPr id="300" name="Shape 300"/>
          <p:cNvSpPr/>
          <p:nvPr>
            <p:ph type="body" idx="1"/>
          </p:nvPr>
        </p:nvSpPr>
        <p:spPr>
          <a:prstGeom prst="rect">
            <a:avLst/>
          </a:prstGeom>
        </p:spPr>
        <p:txBody>
          <a:bodyPr/>
          <a:lstStyle/>
          <a:p>
            <a:pPr marL="457200" indent="-457200" defTabSz="525779">
              <a:spcBef>
                <a:spcPts val="3700"/>
              </a:spcBef>
              <a:defRPr sz="3420"/>
            </a:pPr>
            <a:r>
              <a:t>Demonstrate knowledge and understanding of preparation, separation and purification of salts as examples of some of the techniques specified in section 2.2.2 and the reactions specified in section 8.1 </a:t>
            </a:r>
          </a:p>
          <a:p>
            <a:pPr marL="457200" indent="-457200" defTabSz="525779">
              <a:spcBef>
                <a:spcPts val="3700"/>
              </a:spcBef>
              <a:defRPr sz="3420"/>
            </a:pPr>
            <a:r>
              <a:t>	Demonstrating knowledge and understanding of the preparation of insoluble salts by precipitation </a:t>
            </a:r>
          </a:p>
          <a:p>
            <a:pPr marL="457200" indent="-457200" defTabSz="525779">
              <a:spcBef>
                <a:spcPts val="3700"/>
              </a:spcBef>
              <a:defRPr sz="3420"/>
            </a:pPr>
            <a:r>
              <a:t>	Suggest a method of making a given salt from a suitable starting material, given appropriate information </a:t>
            </a:r>
            <a:b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302" name="Shape 302"/>
          <p:cNvSpPr/>
          <p:nvPr>
            <p:ph type="title"/>
          </p:nvPr>
        </p:nvSpPr>
        <p:spPr>
          <a:prstGeom prst="rect">
            <a:avLst/>
          </a:prstGeom>
        </p:spPr>
        <p:txBody>
          <a:bodyPr/>
          <a:lstStyle/>
          <a:p>
            <a:pPr/>
            <a:r>
              <a:t>8.4 Identification of ions and gases </a:t>
            </a:r>
          </a:p>
        </p:txBody>
      </p:sp>
      <p:sp>
        <p:nvSpPr>
          <p:cNvPr id="303" name="Shape 303"/>
          <p:cNvSpPr/>
          <p:nvPr>
            <p:ph type="body" idx="1"/>
          </p:nvPr>
        </p:nvSpPr>
        <p:spPr>
          <a:prstGeom prst="rect">
            <a:avLst/>
          </a:prstGeom>
        </p:spPr>
        <p:txBody>
          <a:bodyPr/>
          <a:lstStyle/>
          <a:p>
            <a:pPr marL="396239" indent="-396239" defTabSz="455675">
              <a:spcBef>
                <a:spcPts val="3200"/>
              </a:spcBef>
              <a:defRPr sz="2964"/>
            </a:pPr>
            <a:r>
              <a:t>Describe the following tests to identify: </a:t>
            </a:r>
          </a:p>
          <a:p>
            <a:pPr marL="396239" indent="-396239" defTabSz="455675">
              <a:spcBef>
                <a:spcPts val="3200"/>
              </a:spcBef>
              <a:defRPr sz="2964"/>
            </a:pPr>
            <a:r>
              <a:t>aqueous cations: </a:t>
            </a:r>
          </a:p>
          <a:p>
            <a:pPr marL="396239" indent="-396239" defTabSz="455675">
              <a:spcBef>
                <a:spcPts val="3200"/>
              </a:spcBef>
              <a:defRPr sz="2964"/>
            </a:pPr>
            <a:r>
              <a:t>aluminium, ammonium, calcium, chromium(III), copper(II), iron(II), iron(III) and zinc (using aqueous sodium hydroxide and aqueous ammonia as appropriate) (Formulae of complex ions are not required.) </a:t>
            </a:r>
          </a:p>
          <a:p>
            <a:pPr marL="396239" indent="-396239" defTabSz="455675">
              <a:spcBef>
                <a:spcPts val="3200"/>
              </a:spcBef>
              <a:defRPr sz="2964"/>
            </a:pPr>
            <a:r>
              <a:t>cations: </a:t>
            </a:r>
          </a:p>
          <a:p>
            <a:pPr marL="396239" indent="-396239" defTabSz="455675">
              <a:spcBef>
                <a:spcPts val="3200"/>
              </a:spcBef>
              <a:defRPr sz="2964"/>
            </a:pPr>
            <a:r>
              <a:t>use of the flame test to identify lithium, sodium, potassium and copper(II) </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6AD40"/>
        </a:solidFill>
      </p:bgPr>
    </p:bg>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r>
              <a:t>8.4 Identification of ions and gases </a:t>
            </a:r>
          </a:p>
        </p:txBody>
      </p:sp>
      <p:sp>
        <p:nvSpPr>
          <p:cNvPr id="306" name="Shape 306"/>
          <p:cNvSpPr/>
          <p:nvPr>
            <p:ph type="body" idx="1"/>
          </p:nvPr>
        </p:nvSpPr>
        <p:spPr>
          <a:prstGeom prst="rect">
            <a:avLst/>
          </a:prstGeom>
        </p:spPr>
        <p:txBody>
          <a:bodyPr/>
          <a:lstStyle/>
          <a:p>
            <a:pPr marL="360679" indent="-360679" defTabSz="414781">
              <a:spcBef>
                <a:spcPts val="2900"/>
              </a:spcBef>
              <a:defRPr sz="2698"/>
            </a:pPr>
            <a:r>
              <a:t>anions: </a:t>
            </a:r>
          </a:p>
          <a:p>
            <a:pPr marL="360679" indent="-360679" defTabSz="414781">
              <a:spcBef>
                <a:spcPts val="2900"/>
              </a:spcBef>
              <a:defRPr sz="2698"/>
            </a:pPr>
            <a:r>
              <a:t>carbonate (by reaction with dilute acid and then limewater), chloride, bromide and iodide (by reaction under acidic conditions with aqueous silver nitrate), nitrate (by reduction with aluminium), sulfate (by reaction under acidic conditions with aqueous barium ions) and sulfite (by reaction with dilute acids and then aqueous potassium manganate(VII)) </a:t>
            </a:r>
          </a:p>
          <a:p>
            <a:pPr marL="360679" indent="-360679" defTabSz="414781">
              <a:spcBef>
                <a:spcPts val="2900"/>
              </a:spcBef>
              <a:defRPr sz="2698"/>
            </a:pPr>
            <a:r>
              <a:t>gases: </a:t>
            </a:r>
          </a:p>
          <a:p>
            <a:pPr marL="360679" indent="-360679" defTabSz="414781">
              <a:spcBef>
                <a:spcPts val="2900"/>
              </a:spcBef>
              <a:defRPr sz="2698"/>
            </a:pPr>
            <a:r>
              <a:t>ammonia (using damp red litmus paper), carbon dioxide (using limewater), chlorine (using damp litmus paper), hydrogen (using lighted splint), oxygen (using a glowing splint), and sulfur dioxide (using aqueous potassium manganate(VII)) </a:t>
            </a:r>
          </a:p>
        </p:txBody>
      </p:sp>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36061"/>
        </a:solidFill>
      </p:bgPr>
    </p:bg>
    <p:spTree>
      <p:nvGrpSpPr>
        <p:cNvPr id="1" name=""/>
        <p:cNvGrpSpPr/>
        <p:nvPr/>
      </p:nvGrpSpPr>
      <p:grpSpPr>
        <a:xfrm>
          <a:off x="0" y="0"/>
          <a:ext cx="0" cy="0"/>
          <a:chOff x="0" y="0"/>
          <a:chExt cx="0" cy="0"/>
        </a:xfrm>
      </p:grpSpPr>
      <p:sp>
        <p:nvSpPr>
          <p:cNvPr id="308" name="Shape 308"/>
          <p:cNvSpPr/>
          <p:nvPr>
            <p:ph type="title"/>
          </p:nvPr>
        </p:nvSpPr>
        <p:spPr>
          <a:prstGeom prst="rect">
            <a:avLst/>
          </a:prstGeom>
        </p:spPr>
        <p:txBody>
          <a:bodyPr/>
          <a:lstStyle/>
          <a:p>
            <a:pPr/>
            <a:r>
              <a:t>9. The Periodic Table </a:t>
            </a:r>
          </a:p>
        </p:txBody>
      </p:sp>
      <p:pic>
        <p:nvPicPr>
          <p:cNvPr id="309" name="Screen Shot 2015-10-14 at 06.28.58.png"/>
          <p:cNvPicPr>
            <a:picLocks noChangeAspect="1"/>
          </p:cNvPicPr>
          <p:nvPr/>
        </p:nvPicPr>
        <p:blipFill>
          <a:blip r:embed="rId2">
            <a:extLst/>
          </a:blip>
          <a:srcRect l="53329" t="14374" r="0" b="0"/>
          <a:stretch>
            <a:fillRect/>
          </a:stretch>
        </p:blipFill>
        <p:spPr>
          <a:xfrm>
            <a:off x="3467695" y="3213122"/>
            <a:ext cx="6069345" cy="5356534"/>
          </a:xfrm>
          <a:prstGeom prst="rect">
            <a:avLst/>
          </a:prstGeom>
          <a:ln w="12700">
            <a:miter lim="400000"/>
          </a:ln>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36061"/>
        </a:solidFill>
      </p:bgPr>
    </p:bg>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p>
            <a:pPr/>
            <a:r>
              <a:t>9.1 The Periodic Table </a:t>
            </a:r>
          </a:p>
        </p:txBody>
      </p:sp>
      <p:sp>
        <p:nvSpPr>
          <p:cNvPr id="312" name="Shape 312"/>
          <p:cNvSpPr/>
          <p:nvPr>
            <p:ph type="body" idx="1"/>
          </p:nvPr>
        </p:nvSpPr>
        <p:spPr>
          <a:prstGeom prst="rect">
            <a:avLst/>
          </a:prstGeom>
        </p:spPr>
        <p:txBody>
          <a:bodyPr/>
          <a:lstStyle/>
          <a:p>
            <a:pPr/>
            <a:r>
              <a:t>Describe the Periodic Table as a method of classifying elements and its use to predict properties of elements </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36061"/>
        </a:solidFill>
      </p:bgPr>
    </p:bg>
    <p:spTree>
      <p:nvGrpSpPr>
        <p:cNvPr id="1" name=""/>
        <p:cNvGrpSpPr/>
        <p:nvPr/>
      </p:nvGrpSpPr>
      <p:grpSpPr>
        <a:xfrm>
          <a:off x="0" y="0"/>
          <a:ext cx="0" cy="0"/>
          <a:chOff x="0" y="0"/>
          <a:chExt cx="0" cy="0"/>
        </a:xfrm>
      </p:grpSpPr>
      <p:sp>
        <p:nvSpPr>
          <p:cNvPr id="314" name="Shape 314"/>
          <p:cNvSpPr/>
          <p:nvPr>
            <p:ph type="title"/>
          </p:nvPr>
        </p:nvSpPr>
        <p:spPr>
          <a:prstGeom prst="rect">
            <a:avLst/>
          </a:prstGeom>
        </p:spPr>
        <p:txBody>
          <a:bodyPr/>
          <a:lstStyle/>
          <a:p>
            <a:pPr/>
            <a:r>
              <a:t>9.2 Periodic trends </a:t>
            </a:r>
          </a:p>
        </p:txBody>
      </p:sp>
      <p:sp>
        <p:nvSpPr>
          <p:cNvPr id="315" name="Shape 315"/>
          <p:cNvSpPr/>
          <p:nvPr>
            <p:ph type="body" idx="1"/>
          </p:nvPr>
        </p:nvSpPr>
        <p:spPr>
          <a:prstGeom prst="rect">
            <a:avLst/>
          </a:prstGeom>
        </p:spPr>
        <p:txBody>
          <a:bodyPr/>
          <a:lstStyle/>
          <a:p>
            <a:pPr/>
            <a:r>
              <a:t>Describe the change from metallic to non-metallic character across a period </a:t>
            </a:r>
          </a:p>
          <a:p>
            <a:pPr/>
            <a:r>
              <a:t>Describe and explain the relationship between Group number, number of outer shell electrons and metallic/non- metallic character </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17" name="Shape 317"/>
          <p:cNvSpPr/>
          <p:nvPr>
            <p:ph type="title"/>
          </p:nvPr>
        </p:nvSpPr>
        <p:spPr>
          <a:prstGeom prst="rect">
            <a:avLst/>
          </a:prstGeom>
        </p:spPr>
        <p:txBody>
          <a:bodyPr/>
          <a:lstStyle/>
          <a:p>
            <a:pPr/>
            <a:r>
              <a:t>9.3 Group properties </a:t>
            </a:r>
          </a:p>
        </p:txBody>
      </p:sp>
      <p:sp>
        <p:nvSpPr>
          <p:cNvPr id="318" name="Shape 318"/>
          <p:cNvSpPr/>
          <p:nvPr>
            <p:ph type="body" idx="1"/>
          </p:nvPr>
        </p:nvSpPr>
        <p:spPr>
          <a:prstGeom prst="rect">
            <a:avLst/>
          </a:prstGeom>
        </p:spPr>
        <p:txBody>
          <a:bodyPr/>
          <a:lstStyle/>
          <a:p>
            <a:pPr marL="350520" indent="-350520" defTabSz="403097">
              <a:spcBef>
                <a:spcPts val="2800"/>
              </a:spcBef>
              <a:defRPr sz="2622"/>
            </a:pPr>
            <a:r>
              <a:t>	Describe lithium, sodium and potassium in Group I as a collection of relatively soft metals showing a trend in melting point, density and reaction with water </a:t>
            </a:r>
          </a:p>
          <a:p>
            <a:pPr marL="350520" indent="-350520" defTabSz="403097">
              <a:spcBef>
                <a:spcPts val="2800"/>
              </a:spcBef>
              <a:defRPr sz="2622"/>
            </a:pPr>
            <a:r>
              <a:t>	Predict the properties of other elements in Group I, given data, where appropriate </a:t>
            </a:r>
          </a:p>
          <a:p>
            <a:pPr marL="350520" indent="-350520" defTabSz="403097">
              <a:spcBef>
                <a:spcPts val="2800"/>
              </a:spcBef>
              <a:defRPr sz="2622"/>
            </a:pPr>
            <a:r>
              <a:t>	Describe the halogens, chlorine, bromine and iodine in Group VII, as a collection of diatomic non-metals showing a trend in colour and density and state their reaction with other halide ions </a:t>
            </a:r>
          </a:p>
          <a:p>
            <a:pPr marL="350520" indent="-350520" defTabSz="403097">
              <a:spcBef>
                <a:spcPts val="2800"/>
              </a:spcBef>
              <a:defRPr sz="2622"/>
            </a:pPr>
            <a:r>
              <a:t>	Predict the properties of other elements in Group VII, given data where appropriate </a:t>
            </a:r>
          </a:p>
          <a:p>
            <a:pPr marL="350520" indent="-350520" defTabSz="403097">
              <a:spcBef>
                <a:spcPts val="2800"/>
              </a:spcBef>
              <a:defRPr sz="2622"/>
            </a:pPr>
            <a:r>
              <a:t>Identify trends in Groups, given information about the elements concerned </a:t>
            </a:r>
          </a:p>
        </p:txBody>
      </p:sp>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20" name="Shape 320"/>
          <p:cNvSpPr/>
          <p:nvPr>
            <p:ph type="title"/>
          </p:nvPr>
        </p:nvSpPr>
        <p:spPr>
          <a:prstGeom prst="rect">
            <a:avLst/>
          </a:prstGeom>
        </p:spPr>
        <p:txBody>
          <a:bodyPr/>
          <a:lstStyle/>
          <a:p>
            <a:pPr/>
            <a:r>
              <a:t>9.4 Transition elements </a:t>
            </a:r>
          </a:p>
        </p:txBody>
      </p:sp>
      <p:sp>
        <p:nvSpPr>
          <p:cNvPr id="321" name="Shape 321"/>
          <p:cNvSpPr/>
          <p:nvPr>
            <p:ph type="body" idx="1"/>
          </p:nvPr>
        </p:nvSpPr>
        <p:spPr>
          <a:prstGeom prst="rect">
            <a:avLst/>
          </a:prstGeom>
        </p:spPr>
        <p:txBody>
          <a:bodyPr/>
          <a:lstStyle/>
          <a:p>
            <a:pPr/>
            <a:r>
              <a:t>	Describe the transition elements as a collection of metals having high densities, high melting points and forming coloured compounds, and which, as elements and compounds, often act as catalysts </a:t>
            </a:r>
          </a:p>
          <a:p>
            <a:pPr/>
            <a:r>
              <a:t>Know that transition elements have variable oxidation states </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prstGeom prst="rect">
            <a:avLst/>
          </a:prstGeom>
        </p:spPr>
        <p:txBody>
          <a:bodyPr/>
          <a:lstStyle/>
          <a:p>
            <a:pPr/>
            <a:r>
              <a:t>Homework</a:t>
            </a:r>
          </a:p>
        </p:txBody>
      </p:sp>
      <p:sp>
        <p:nvSpPr>
          <p:cNvPr id="183" name="Shape 183"/>
          <p:cNvSpPr/>
          <p:nvPr>
            <p:ph type="body" idx="1"/>
          </p:nvPr>
        </p:nvSpPr>
        <p:spPr>
          <a:prstGeom prst="rect">
            <a:avLst/>
          </a:prstGeom>
        </p:spPr>
        <p:txBody>
          <a:bodyPr/>
          <a:lstStyle/>
          <a:p>
            <a:pPr marL="485775" indent="-485775">
              <a:defRPr sz="3400"/>
            </a:pPr>
            <a:r>
              <a:t>You will likely have 2 teachers for iGCSE chemistry</a:t>
            </a:r>
          </a:p>
          <a:p>
            <a:pPr marL="485775" indent="-485775">
              <a:defRPr sz="3400"/>
            </a:pPr>
            <a:r>
              <a:t>You will be expected to complete weekly homework tasks for both of your teachers. </a:t>
            </a: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23" name="Shape 323"/>
          <p:cNvSpPr/>
          <p:nvPr>
            <p:ph type="title"/>
          </p:nvPr>
        </p:nvSpPr>
        <p:spPr>
          <a:prstGeom prst="rect">
            <a:avLst/>
          </a:prstGeom>
        </p:spPr>
        <p:txBody>
          <a:bodyPr/>
          <a:lstStyle/>
          <a:p>
            <a:pPr/>
            <a:r>
              <a:t>9.5 Noble gases </a:t>
            </a:r>
          </a:p>
        </p:txBody>
      </p:sp>
      <p:sp>
        <p:nvSpPr>
          <p:cNvPr id="324" name="Shape 324"/>
          <p:cNvSpPr/>
          <p:nvPr>
            <p:ph type="body" idx="1"/>
          </p:nvPr>
        </p:nvSpPr>
        <p:spPr>
          <a:prstGeom prst="rect">
            <a:avLst/>
          </a:prstGeom>
        </p:spPr>
        <p:txBody>
          <a:bodyPr/>
          <a:lstStyle/>
          <a:p>
            <a:pPr/>
            <a:r>
              <a:t>	Describe the noble gases, in Group VIII or 0, as being unreactive, monoatomic gases and explain this in terms of electronic structure </a:t>
            </a:r>
            <a:br/>
          </a:p>
          <a:p>
            <a:pPr/>
            <a:r>
              <a:t>	State the uses of the noble gases in providing an inert atmosphere, i.e. argon in lamps, helium for filling balloons </a:t>
            </a:r>
          </a:p>
        </p:txBody>
      </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26" name="Shape 326"/>
          <p:cNvSpPr/>
          <p:nvPr>
            <p:ph type="title"/>
          </p:nvPr>
        </p:nvSpPr>
        <p:spPr>
          <a:prstGeom prst="rect">
            <a:avLst/>
          </a:prstGeom>
        </p:spPr>
        <p:txBody>
          <a:bodyPr/>
          <a:lstStyle/>
          <a:p>
            <a:pPr/>
            <a:r>
              <a:t>10.1 Metals</a:t>
            </a:r>
          </a:p>
        </p:txBody>
      </p:sp>
      <p:pic>
        <p:nvPicPr>
          <p:cNvPr id="327" name="Blast Furnace.png"/>
          <p:cNvPicPr>
            <a:picLocks noChangeAspect="1"/>
          </p:cNvPicPr>
          <p:nvPr/>
        </p:nvPicPr>
        <p:blipFill>
          <a:blip r:embed="rId2">
            <a:extLst/>
          </a:blip>
          <a:stretch>
            <a:fillRect/>
          </a:stretch>
        </p:blipFill>
        <p:spPr>
          <a:xfrm>
            <a:off x="8565172" y="-1"/>
            <a:ext cx="4115544" cy="9753601"/>
          </a:xfrm>
          <a:prstGeom prst="rect">
            <a:avLst/>
          </a:prstGeom>
          <a:ln w="12700">
            <a:miter lim="400000"/>
          </a:ln>
        </p:spPr>
      </p:pic>
      <p:pic>
        <p:nvPicPr>
          <p:cNvPr id="328" name="Screen Shot 2015-10-13 at 06.43.01.png"/>
          <p:cNvPicPr>
            <a:picLocks noChangeAspect="1"/>
          </p:cNvPicPr>
          <p:nvPr/>
        </p:nvPicPr>
        <p:blipFill>
          <a:blip r:embed="rId3">
            <a:extLst/>
          </a:blip>
          <a:srcRect l="66760" t="18205" r="0" b="0"/>
          <a:stretch>
            <a:fillRect/>
          </a:stretch>
        </p:blipFill>
        <p:spPr>
          <a:xfrm>
            <a:off x="758058" y="3817015"/>
            <a:ext cx="6508443" cy="5642349"/>
          </a:xfrm>
          <a:prstGeom prst="rect">
            <a:avLst/>
          </a:prstGeom>
          <a:ln w="12700">
            <a:miter lim="400000"/>
          </a:ln>
        </p:spPr>
      </p:pic>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30" name="Shape 330"/>
          <p:cNvSpPr/>
          <p:nvPr>
            <p:ph type="title"/>
          </p:nvPr>
        </p:nvSpPr>
        <p:spPr>
          <a:prstGeom prst="rect">
            <a:avLst/>
          </a:prstGeom>
        </p:spPr>
        <p:txBody>
          <a:bodyPr/>
          <a:lstStyle/>
          <a:p>
            <a:pPr/>
            <a:r>
              <a:t>10.1 Properties of metals </a:t>
            </a:r>
          </a:p>
        </p:txBody>
      </p:sp>
      <p:sp>
        <p:nvSpPr>
          <p:cNvPr id="331" name="Shape 331"/>
          <p:cNvSpPr/>
          <p:nvPr>
            <p:ph type="body" idx="1"/>
          </p:nvPr>
        </p:nvSpPr>
        <p:spPr>
          <a:prstGeom prst="rect">
            <a:avLst/>
          </a:prstGeom>
        </p:spPr>
        <p:txBody>
          <a:bodyPr/>
          <a:lstStyle/>
          <a:p>
            <a:pPr marL="426719" indent="-426719" defTabSz="490727">
              <a:spcBef>
                <a:spcPts val="3500"/>
              </a:spcBef>
              <a:defRPr sz="3191"/>
            </a:pPr>
            <a:r>
              <a:t>	List the general physical properties of metals </a:t>
            </a:r>
            <a:br/>
          </a:p>
          <a:p>
            <a:pPr marL="426719" indent="-426719" defTabSz="490727">
              <a:spcBef>
                <a:spcPts val="3500"/>
              </a:spcBef>
              <a:defRPr sz="3191"/>
            </a:pPr>
            <a:r>
              <a:t>	Describe the general chemical properties of metals e.g. reaction with dilute acids and reaction with oxygen </a:t>
            </a:r>
            <a:br/>
          </a:p>
          <a:p>
            <a:pPr marL="426719" indent="-426719" defTabSz="490727">
              <a:spcBef>
                <a:spcPts val="3500"/>
              </a:spcBef>
              <a:defRPr sz="3191"/>
            </a:pPr>
            <a:r>
              <a:t>	Explain in terms of their properties why alloys are used instead of pure metals </a:t>
            </a:r>
            <a:br/>
          </a:p>
          <a:p>
            <a:pPr marL="426719" indent="-426719" defTabSz="490727">
              <a:spcBef>
                <a:spcPts val="3500"/>
              </a:spcBef>
              <a:defRPr sz="3191"/>
            </a:pPr>
            <a:r>
              <a:t>	Identify representations of alloys from diagrams of structure </a:t>
            </a:r>
          </a:p>
        </p:txBody>
      </p:sp>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33" name="Shape 333"/>
          <p:cNvSpPr/>
          <p:nvPr>
            <p:ph type="title"/>
          </p:nvPr>
        </p:nvSpPr>
        <p:spPr>
          <a:prstGeom prst="rect">
            <a:avLst/>
          </a:prstGeom>
        </p:spPr>
        <p:txBody>
          <a:bodyPr/>
          <a:lstStyle/>
          <a:p>
            <a:pPr/>
            <a:r>
              <a:t>10.1 Properties of metals </a:t>
            </a:r>
          </a:p>
        </p:txBody>
      </p:sp>
      <p:sp>
        <p:nvSpPr>
          <p:cNvPr id="334" name="Shape 334"/>
          <p:cNvSpPr/>
          <p:nvPr>
            <p:ph type="body" idx="1"/>
          </p:nvPr>
        </p:nvSpPr>
        <p:spPr>
          <a:prstGeom prst="rect">
            <a:avLst/>
          </a:prstGeom>
        </p:spPr>
        <p:txBody>
          <a:bodyPr/>
          <a:lstStyle/>
          <a:p>
            <a:pPr marL="426719" indent="-426719" defTabSz="490727">
              <a:spcBef>
                <a:spcPts val="3500"/>
              </a:spcBef>
              <a:defRPr sz="3191"/>
            </a:pPr>
            <a:r>
              <a:t>	List the general physical properties of metals </a:t>
            </a:r>
            <a:br/>
          </a:p>
          <a:p>
            <a:pPr marL="426719" indent="-426719" defTabSz="490727">
              <a:spcBef>
                <a:spcPts val="3500"/>
              </a:spcBef>
              <a:defRPr sz="3191"/>
            </a:pPr>
            <a:r>
              <a:t>	Describe the general chemical properties of metals e.g. reaction with dilute acids and reaction with oxygen </a:t>
            </a:r>
            <a:br/>
          </a:p>
          <a:p>
            <a:pPr marL="426719" indent="-426719" defTabSz="490727">
              <a:spcBef>
                <a:spcPts val="3500"/>
              </a:spcBef>
              <a:defRPr sz="3191"/>
            </a:pPr>
            <a:r>
              <a:t>	Explain in terms of their properties why alloys are used instead of pure metals </a:t>
            </a:r>
            <a:br/>
          </a:p>
          <a:p>
            <a:pPr marL="426719" indent="-426719" defTabSz="490727">
              <a:spcBef>
                <a:spcPts val="3500"/>
              </a:spcBef>
              <a:defRPr sz="3191"/>
            </a:pPr>
            <a:r>
              <a:t>	Identify representations of alloys from diagrams of structure </a:t>
            </a: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36" name="Shape 336"/>
          <p:cNvSpPr/>
          <p:nvPr>
            <p:ph type="title"/>
          </p:nvPr>
        </p:nvSpPr>
        <p:spPr>
          <a:prstGeom prst="rect">
            <a:avLst/>
          </a:prstGeom>
        </p:spPr>
        <p:txBody>
          <a:bodyPr/>
          <a:lstStyle/>
          <a:p>
            <a:pPr/>
            <a:r>
              <a:t>10.2 Reactivity series </a:t>
            </a:r>
          </a:p>
        </p:txBody>
      </p:sp>
      <p:sp>
        <p:nvSpPr>
          <p:cNvPr id="337" name="Shape 337"/>
          <p:cNvSpPr/>
          <p:nvPr>
            <p:ph type="body" idx="1"/>
          </p:nvPr>
        </p:nvSpPr>
        <p:spPr>
          <a:prstGeom prst="rect">
            <a:avLst/>
          </a:prstGeom>
        </p:spPr>
        <p:txBody>
          <a:bodyPr/>
          <a:lstStyle/>
          <a:p>
            <a:pPr marL="279400" indent="-279400" defTabSz="321310">
              <a:spcBef>
                <a:spcPts val="2300"/>
              </a:spcBef>
              <a:defRPr sz="2090"/>
            </a:pPr>
            <a:r>
              <a:t>	Place in order of reactivity: potassium, sodium, calcium, magnesium, zinc, iron, (hydrogen) and copper, by reference to the reactions, if any, of the metals with: </a:t>
            </a:r>
          </a:p>
          <a:p>
            <a:pPr marL="279400" indent="-279400" defTabSz="321310">
              <a:spcBef>
                <a:spcPts val="2300"/>
              </a:spcBef>
              <a:defRPr sz="2090"/>
            </a:pPr>
            <a:r>
              <a:t>		–  water or steam </a:t>
            </a:r>
            <a:br/>
          </a:p>
          <a:p>
            <a:pPr marL="279400" indent="-279400" defTabSz="321310">
              <a:spcBef>
                <a:spcPts val="2300"/>
              </a:spcBef>
              <a:defRPr sz="2090"/>
            </a:pPr>
            <a:r>
              <a:t>		–  dilute hydrochloric acid</a:t>
            </a:r>
            <a:br/>
            <a:r>
              <a:t>and the reduction of their oxides with carbon </a:t>
            </a:r>
          </a:p>
          <a:p>
            <a:pPr marL="279400" indent="-279400" defTabSz="321310">
              <a:spcBef>
                <a:spcPts val="2300"/>
              </a:spcBef>
              <a:defRPr sz="2090"/>
            </a:pPr>
            <a:r>
              <a:t>	Describe the reactivity series as related to the tendency of a metal to form its positive ion, illustrated by its reaction,</a:t>
            </a:r>
            <a:br/>
            <a:r>
              <a:t>if any, with: </a:t>
            </a:r>
          </a:p>
          <a:p>
            <a:pPr marL="279400" indent="-279400" defTabSz="321310">
              <a:spcBef>
                <a:spcPts val="2300"/>
              </a:spcBef>
              <a:defRPr sz="2090"/>
            </a:pPr>
            <a:r>
              <a:t>		–  the aqueous ions </a:t>
            </a:r>
          </a:p>
          <a:p>
            <a:pPr marL="279400" indent="-279400" defTabSz="321310">
              <a:spcBef>
                <a:spcPts val="2300"/>
              </a:spcBef>
              <a:defRPr sz="2090"/>
            </a:pPr>
            <a:r>
              <a:t>		–  the oxides</a:t>
            </a:r>
            <a:br/>
            <a:r>
              <a:t>of the other listed metals </a:t>
            </a:r>
            <a:br/>
          </a:p>
        </p:txBody>
      </p:sp>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39" name="Shape 339"/>
          <p:cNvSpPr/>
          <p:nvPr>
            <p:ph type="title"/>
          </p:nvPr>
        </p:nvSpPr>
        <p:spPr>
          <a:prstGeom prst="rect">
            <a:avLst/>
          </a:prstGeom>
        </p:spPr>
        <p:txBody>
          <a:bodyPr/>
          <a:lstStyle/>
          <a:p>
            <a:pPr/>
            <a:r>
              <a:t>10.2 Reactivity series </a:t>
            </a:r>
          </a:p>
        </p:txBody>
      </p:sp>
      <p:sp>
        <p:nvSpPr>
          <p:cNvPr id="340" name="Shape 340"/>
          <p:cNvSpPr/>
          <p:nvPr>
            <p:ph type="body" idx="1"/>
          </p:nvPr>
        </p:nvSpPr>
        <p:spPr>
          <a:prstGeom prst="rect">
            <a:avLst/>
          </a:prstGeom>
        </p:spPr>
        <p:txBody>
          <a:bodyPr/>
          <a:lstStyle/>
          <a:p>
            <a:pPr/>
            <a:r>
              <a:t>	Describe and explain the action of heat on the hydroxides, carbonates and nitrates of the listed metals </a:t>
            </a:r>
          </a:p>
          <a:p>
            <a:pPr/>
            <a:r>
              <a:t>	Account for the apparent unreactivity of aluminium in terms of the oxide layer which adheres to the metal </a:t>
            </a:r>
          </a:p>
          <a:p>
            <a:pPr/>
            <a:r>
              <a:t>	Deduce an order of reactivity from a given set of experimental results </a:t>
            </a:r>
          </a:p>
        </p:txBody>
      </p:sp>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42" name="Shape 342"/>
          <p:cNvSpPr/>
          <p:nvPr>
            <p:ph type="title"/>
          </p:nvPr>
        </p:nvSpPr>
        <p:spPr>
          <a:prstGeom prst="rect">
            <a:avLst/>
          </a:prstGeom>
        </p:spPr>
        <p:txBody>
          <a:bodyPr/>
          <a:lstStyle/>
          <a:p>
            <a:pPr/>
            <a:r>
              <a:t>10.3 Extraction of metals </a:t>
            </a:r>
          </a:p>
        </p:txBody>
      </p:sp>
      <p:sp>
        <p:nvSpPr>
          <p:cNvPr id="343" name="Shape 343"/>
          <p:cNvSpPr/>
          <p:nvPr>
            <p:ph type="body" idx="1"/>
          </p:nvPr>
        </p:nvSpPr>
        <p:spPr>
          <a:prstGeom prst="rect">
            <a:avLst/>
          </a:prstGeom>
        </p:spPr>
        <p:txBody>
          <a:bodyPr/>
          <a:lstStyle/>
          <a:p>
            <a:pPr marL="391159" indent="-391159" defTabSz="449833">
              <a:spcBef>
                <a:spcPts val="3200"/>
              </a:spcBef>
              <a:defRPr sz="2925"/>
            </a:pPr>
            <a:r>
              <a:t>	Describe the ease in obtaining metals from their ores by relating the elements to the reactivity series </a:t>
            </a:r>
          </a:p>
          <a:p>
            <a:pPr marL="391159" indent="-391159" defTabSz="449833">
              <a:spcBef>
                <a:spcPts val="3200"/>
              </a:spcBef>
              <a:defRPr sz="2925"/>
            </a:pPr>
            <a:r>
              <a:t>	Describe and state the essential reactions in the extraction of iron from hematite </a:t>
            </a:r>
          </a:p>
          <a:p>
            <a:pPr marL="391159" indent="-391159" defTabSz="449833">
              <a:spcBef>
                <a:spcPts val="3200"/>
              </a:spcBef>
              <a:defRPr sz="2925"/>
            </a:pPr>
            <a:r>
              <a:t>	Describe the conversion of iron into steel using basic oxides and oxygen </a:t>
            </a:r>
          </a:p>
          <a:p>
            <a:pPr marL="391159" indent="-391159" defTabSz="449833">
              <a:spcBef>
                <a:spcPts val="3200"/>
              </a:spcBef>
              <a:defRPr sz="2925"/>
            </a:pPr>
            <a:r>
              <a:t>	Know that aluminium is extracted from the ore bauxite by electrolysis </a:t>
            </a:r>
          </a:p>
          <a:p>
            <a:pPr marL="391159" indent="-391159" defTabSz="449833">
              <a:spcBef>
                <a:spcPts val="3200"/>
              </a:spcBef>
              <a:defRPr sz="2925"/>
            </a:pPr>
            <a:r>
              <a:t>	Discuss the advantages and disadvantages of recycling metals, limited to iron/steel and aluminium </a:t>
            </a:r>
          </a:p>
        </p:txBody>
      </p:sp>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nvSpPr>
        <p:spPr>
          <a:xfrm>
            <a:off x="3266560" y="295384"/>
            <a:ext cx="647168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324863"/>
                </a:solidFill>
                <a:latin typeface="Palatino"/>
                <a:ea typeface="Palatino"/>
                <a:cs typeface="Palatino"/>
                <a:sym typeface="Palatino"/>
              </a:defRPr>
            </a:lvl1pPr>
          </a:lstStyle>
          <a:p>
            <a:pPr/>
            <a:r>
              <a:t>Year 9 Cover Work Period 4 21/10/15</a:t>
            </a:r>
          </a:p>
        </p:txBody>
      </p:sp>
      <p:sp>
        <p:nvSpPr>
          <p:cNvPr id="346" name="Shape 346"/>
          <p:cNvSpPr/>
          <p:nvPr/>
        </p:nvSpPr>
        <p:spPr>
          <a:xfrm>
            <a:off x="153633" y="1050929"/>
            <a:ext cx="1217384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3000" u="sng">
                <a:solidFill>
                  <a:srgbClr val="324863"/>
                </a:solidFill>
                <a:latin typeface="Palatino"/>
                <a:ea typeface="Palatino"/>
                <a:cs typeface="Palatino"/>
                <a:sym typeface="Palatino"/>
              </a:defRPr>
            </a:pPr>
            <a:r>
              <a:t>Task 1</a:t>
            </a:r>
          </a:p>
          <a:p>
            <a:pPr algn="l">
              <a:defRPr sz="3000">
                <a:solidFill>
                  <a:srgbClr val="324863"/>
                </a:solidFill>
                <a:latin typeface="Palatino"/>
                <a:ea typeface="Palatino"/>
                <a:cs typeface="Palatino"/>
                <a:sym typeface="Palatino"/>
              </a:defRPr>
            </a:pPr>
            <a:r>
              <a:t>Turn to page 78 in your textbook and complete the checkpoint exercise.</a:t>
            </a:r>
          </a:p>
          <a:p>
            <a:pPr algn="l">
              <a:defRPr sz="3000">
                <a:solidFill>
                  <a:srgbClr val="324863"/>
                </a:solidFill>
                <a:latin typeface="Palatino"/>
                <a:ea typeface="Palatino"/>
                <a:cs typeface="Palatino"/>
                <a:sym typeface="Palatino"/>
              </a:defRPr>
            </a:pPr>
            <a:r>
              <a:t>(20-30 minutes depending on ability)</a:t>
            </a:r>
          </a:p>
        </p:txBody>
      </p:sp>
      <p:sp>
        <p:nvSpPr>
          <p:cNvPr id="347" name="Shape 347"/>
          <p:cNvSpPr/>
          <p:nvPr/>
        </p:nvSpPr>
        <p:spPr>
          <a:xfrm>
            <a:off x="122565" y="2794000"/>
            <a:ext cx="12759669" cy="416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3000" u="sng">
                <a:solidFill>
                  <a:srgbClr val="324863"/>
                </a:solidFill>
                <a:latin typeface="Palatino"/>
                <a:ea typeface="Palatino"/>
                <a:cs typeface="Palatino"/>
                <a:sym typeface="Palatino"/>
              </a:defRPr>
            </a:pPr>
            <a:r>
              <a:t>Task 2</a:t>
            </a:r>
          </a:p>
          <a:p>
            <a:pPr algn="l">
              <a:defRPr sz="3000">
                <a:solidFill>
                  <a:srgbClr val="324863"/>
                </a:solidFill>
                <a:latin typeface="Palatino"/>
                <a:ea typeface="Palatino"/>
                <a:cs typeface="Palatino"/>
                <a:sym typeface="Palatino"/>
              </a:defRPr>
            </a:pPr>
            <a:r>
              <a:t>Using one of the iGCSE textbooks research the extraction of iron. </a:t>
            </a:r>
          </a:p>
          <a:p>
            <a:pPr algn="l">
              <a:defRPr sz="3000">
                <a:solidFill>
                  <a:srgbClr val="324863"/>
                </a:solidFill>
                <a:latin typeface="Palatino"/>
                <a:ea typeface="Palatino"/>
                <a:cs typeface="Palatino"/>
                <a:sym typeface="Palatino"/>
              </a:defRPr>
            </a:pPr>
          </a:p>
          <a:p>
            <a:pPr algn="l">
              <a:defRPr sz="3000">
                <a:solidFill>
                  <a:srgbClr val="324863"/>
                </a:solidFill>
                <a:latin typeface="Palatino"/>
                <a:ea typeface="Palatino"/>
                <a:cs typeface="Palatino"/>
                <a:sym typeface="Palatino"/>
              </a:defRPr>
            </a:pPr>
            <a:r>
              <a:t>List the word and symbol equations for the reactions in the process.</a:t>
            </a:r>
          </a:p>
          <a:p>
            <a:pPr algn="l">
              <a:defRPr sz="3000">
                <a:solidFill>
                  <a:srgbClr val="324863"/>
                </a:solidFill>
                <a:latin typeface="Palatino"/>
                <a:ea typeface="Palatino"/>
                <a:cs typeface="Palatino"/>
                <a:sym typeface="Palatino"/>
              </a:defRPr>
            </a:pPr>
            <a:r>
              <a:t>Draw a diagram of the equipment used (pencil and ruler needed, full page diagram. (10-20 minutes)</a:t>
            </a:r>
          </a:p>
          <a:p>
            <a:pPr algn="l">
              <a:defRPr b="1" sz="3000">
                <a:solidFill>
                  <a:srgbClr val="324863"/>
                </a:solidFill>
                <a:latin typeface="Palatino"/>
                <a:ea typeface="Palatino"/>
                <a:cs typeface="Palatino"/>
                <a:sym typeface="Palatino"/>
              </a:defRPr>
            </a:pPr>
          </a:p>
          <a:p>
            <a:pPr algn="l">
              <a:defRPr b="1" sz="3000">
                <a:solidFill>
                  <a:srgbClr val="324863"/>
                </a:solidFill>
                <a:latin typeface="Palatino"/>
                <a:ea typeface="Palatino"/>
                <a:cs typeface="Palatino"/>
                <a:sym typeface="Palatino"/>
              </a:defRPr>
            </a:pPr>
            <a:r>
              <a:t>Any device research is at the discretion of Mrs Magar. </a:t>
            </a:r>
          </a:p>
        </p:txBody>
      </p:sp>
      <p:sp>
        <p:nvSpPr>
          <p:cNvPr id="348" name="Shape 348"/>
          <p:cNvSpPr/>
          <p:nvPr/>
        </p:nvSpPr>
        <p:spPr>
          <a:xfrm>
            <a:off x="160163" y="7077070"/>
            <a:ext cx="12408992"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3000" u="sng">
                <a:solidFill>
                  <a:srgbClr val="324863"/>
                </a:solidFill>
                <a:latin typeface="Palatino"/>
                <a:ea typeface="Palatino"/>
                <a:cs typeface="Palatino"/>
                <a:sym typeface="Palatino"/>
              </a:defRPr>
            </a:pPr>
            <a:r>
              <a:t>Task 3</a:t>
            </a:r>
          </a:p>
          <a:p>
            <a:pPr algn="l">
              <a:defRPr sz="3000">
                <a:solidFill>
                  <a:srgbClr val="324863"/>
                </a:solidFill>
                <a:latin typeface="Palatino"/>
                <a:ea typeface="Palatino"/>
                <a:cs typeface="Palatino"/>
                <a:sym typeface="Palatino"/>
              </a:defRPr>
            </a:pPr>
            <a:r>
              <a:t>Brainstorm in your book the advantages and disadvantages of recycling metals e.g. aluminium. You might want to use the textbooks to help you.</a:t>
            </a:r>
          </a:p>
          <a:p>
            <a:pPr algn="l">
              <a:defRPr sz="3000">
                <a:solidFill>
                  <a:srgbClr val="324863"/>
                </a:solidFill>
                <a:latin typeface="Palatino"/>
                <a:ea typeface="Palatino"/>
                <a:cs typeface="Palatino"/>
                <a:sym typeface="Palatino"/>
              </a:defRPr>
            </a:pPr>
            <a:r>
              <a:t>Extension: Why don’t we recycle much iron? (10 minutes)</a:t>
            </a:r>
          </a:p>
        </p:txBody>
      </p:sp>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50" name="Shape 350"/>
          <p:cNvSpPr/>
          <p:nvPr>
            <p:ph type="title"/>
          </p:nvPr>
        </p:nvSpPr>
        <p:spPr>
          <a:prstGeom prst="rect">
            <a:avLst/>
          </a:prstGeom>
        </p:spPr>
        <p:txBody>
          <a:bodyPr/>
          <a:lstStyle/>
          <a:p>
            <a:pPr/>
            <a:r>
              <a:t>10.3 Extraction of metals </a:t>
            </a:r>
          </a:p>
        </p:txBody>
      </p:sp>
      <p:sp>
        <p:nvSpPr>
          <p:cNvPr id="351" name="Shape 351"/>
          <p:cNvSpPr/>
          <p:nvPr>
            <p:ph type="body" idx="1"/>
          </p:nvPr>
        </p:nvSpPr>
        <p:spPr>
          <a:prstGeom prst="rect">
            <a:avLst/>
          </a:prstGeom>
        </p:spPr>
        <p:txBody>
          <a:bodyPr/>
          <a:lstStyle/>
          <a:p>
            <a:pPr/>
            <a:r>
              <a:t>	Describe in outline, the extraction of zinc from zinc blende </a:t>
            </a:r>
          </a:p>
          <a:p>
            <a:pPr/>
            <a:r>
              <a:t>	Describe in outline, the extraction of aluminium from bauxite including the role of cryolite and the reactions at the electrodes</a:t>
            </a:r>
          </a:p>
        </p:txBody>
      </p:sp>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53" name="Shape 353"/>
          <p:cNvSpPr/>
          <p:nvPr>
            <p:ph type="title"/>
          </p:nvPr>
        </p:nvSpPr>
        <p:spPr>
          <a:prstGeom prst="rect">
            <a:avLst/>
          </a:prstGeom>
        </p:spPr>
        <p:txBody>
          <a:bodyPr/>
          <a:lstStyle/>
          <a:p>
            <a:pPr/>
            <a:r>
              <a:t>10.4 Uses of metals </a:t>
            </a:r>
          </a:p>
        </p:txBody>
      </p:sp>
      <p:sp>
        <p:nvSpPr>
          <p:cNvPr id="354" name="Shape 354"/>
          <p:cNvSpPr/>
          <p:nvPr>
            <p:ph type="body" idx="1"/>
          </p:nvPr>
        </p:nvSpPr>
        <p:spPr>
          <a:prstGeom prst="rect">
            <a:avLst/>
          </a:prstGeom>
        </p:spPr>
        <p:txBody>
          <a:bodyPr/>
          <a:lstStyle/>
          <a:p>
            <a:pPr marL="436880" indent="-436880" defTabSz="502412">
              <a:spcBef>
                <a:spcPts val="3600"/>
              </a:spcBef>
              <a:defRPr sz="3268"/>
            </a:pPr>
            <a:r>
              <a:t>	Name the uses of aluminium: </a:t>
            </a:r>
          </a:p>
          <a:p>
            <a:pPr marL="436880" indent="-436880" defTabSz="502412">
              <a:spcBef>
                <a:spcPts val="3600"/>
              </a:spcBef>
              <a:defRPr sz="3268"/>
            </a:pPr>
            <a:r>
              <a:t>		–  in the manufacture of aircraft because of its strength and low density </a:t>
            </a:r>
            <a:br/>
          </a:p>
          <a:p>
            <a:pPr marL="436880" indent="-436880" defTabSz="502412">
              <a:spcBef>
                <a:spcPts val="3600"/>
              </a:spcBef>
              <a:defRPr sz="3268"/>
            </a:pPr>
            <a:r>
              <a:t>		–  in food containers because of its resistance to corrosion </a:t>
            </a:r>
          </a:p>
          <a:p>
            <a:pPr marL="436880" indent="-436880" defTabSz="502412">
              <a:spcBef>
                <a:spcPts val="3600"/>
              </a:spcBef>
              <a:defRPr sz="3268"/>
            </a:pPr>
            <a:r>
              <a:t>	Name the uses of copper related to its properties (electrical wiring and in cooking utensils) </a:t>
            </a:r>
          </a:p>
          <a:p>
            <a:pPr marL="436880" indent="-436880" defTabSz="502412">
              <a:spcBef>
                <a:spcPts val="3600"/>
              </a:spcBef>
              <a:defRPr sz="3268"/>
            </a:pPr>
            <a:r>
              <a:t>	Explain the uses of zinc for galvanising and for making brass </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body" idx="13"/>
          </p:nvPr>
        </p:nvSpPr>
        <p:spPr>
          <a:prstGeom prst="rect">
            <a:avLst/>
          </a:prstGeom>
        </p:spPr>
        <p:txBody>
          <a:bodyPr/>
          <a:lstStyle/>
          <a:p>
            <a:pPr/>
            <a:r>
              <a:t>(c) MRMORTONSCIENCE 2015</a:t>
            </a:r>
          </a:p>
        </p:txBody>
      </p:sp>
      <p:sp>
        <p:nvSpPr>
          <p:cNvPr id="186" name="Shape 186"/>
          <p:cNvSpPr/>
          <p:nvPr>
            <p:ph type="title"/>
          </p:nvPr>
        </p:nvSpPr>
        <p:spPr>
          <a:prstGeom prst="rect">
            <a:avLst/>
          </a:prstGeom>
        </p:spPr>
        <p:txBody>
          <a:bodyPr/>
          <a:lstStyle/>
          <a:p>
            <a:pPr/>
            <a:r>
              <a:t>iGCSE Chemistry Specification</a:t>
            </a:r>
          </a:p>
        </p:txBody>
      </p:sp>
      <p:sp>
        <p:nvSpPr>
          <p:cNvPr id="187" name="Shape 187"/>
          <p:cNvSpPr/>
          <p:nvPr>
            <p:ph type="body" sz="quarter" idx="1"/>
          </p:nvPr>
        </p:nvSpPr>
        <p:spPr>
          <a:prstGeom prst="rect">
            <a:avLst/>
          </a:prstGeom>
        </p:spPr>
        <p:txBody>
          <a:bodyPr/>
          <a:lstStyle/>
          <a:p>
            <a:pPr/>
            <a:r>
              <a:t>2016-2018</a:t>
            </a:r>
          </a:p>
        </p:txBody>
      </p:sp>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E649B"/>
        </a:solidFill>
      </p:bgPr>
    </p:bg>
    <p:spTree>
      <p:nvGrpSpPr>
        <p:cNvPr id="1" name=""/>
        <p:cNvGrpSpPr/>
        <p:nvPr/>
      </p:nvGrpSpPr>
      <p:grpSpPr>
        <a:xfrm>
          <a:off x="0" y="0"/>
          <a:ext cx="0" cy="0"/>
          <a:chOff x="0" y="0"/>
          <a:chExt cx="0" cy="0"/>
        </a:xfrm>
      </p:grpSpPr>
      <p:sp>
        <p:nvSpPr>
          <p:cNvPr id="356" name="Shape 356"/>
          <p:cNvSpPr/>
          <p:nvPr>
            <p:ph type="title"/>
          </p:nvPr>
        </p:nvSpPr>
        <p:spPr>
          <a:prstGeom prst="rect">
            <a:avLst/>
          </a:prstGeom>
        </p:spPr>
        <p:txBody>
          <a:bodyPr/>
          <a:lstStyle/>
          <a:p>
            <a:pPr/>
            <a:r>
              <a:t>10.4 Uses of metals </a:t>
            </a:r>
          </a:p>
        </p:txBody>
      </p:sp>
      <p:sp>
        <p:nvSpPr>
          <p:cNvPr id="357" name="Shape 357"/>
          <p:cNvSpPr/>
          <p:nvPr>
            <p:ph type="body" idx="1"/>
          </p:nvPr>
        </p:nvSpPr>
        <p:spPr>
          <a:prstGeom prst="rect">
            <a:avLst/>
          </a:prstGeom>
        </p:spPr>
        <p:txBody>
          <a:bodyPr/>
          <a:lstStyle/>
          <a:p>
            <a:pPr/>
            <a:r>
              <a:t>	Name the uses of mild steel (car bodies and machinery) and stainless steel (chemical plant and cutlery) </a:t>
            </a:r>
          </a:p>
          <a:p>
            <a:pPr/>
            <a:r>
              <a:t>	Describe the idea of changing the properties of iron by the controlled use of additives to form steel alloys </a:t>
            </a:r>
          </a:p>
        </p:txBody>
      </p:sp>
    </p:spTree>
  </p:cSld>
  <p:clrMapOvr>
    <a:masterClrMapping/>
  </p:clrMapOvr>
  <p:transition xmlns:p14="http://schemas.microsoft.com/office/powerpoint/2010/main" spd="med" advClick="1" p14:dur="1000"/>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59" name="Shape 359"/>
          <p:cNvSpPr/>
          <p:nvPr>
            <p:ph type="title"/>
          </p:nvPr>
        </p:nvSpPr>
        <p:spPr>
          <a:prstGeom prst="rect">
            <a:avLst/>
          </a:prstGeom>
        </p:spPr>
        <p:txBody>
          <a:bodyPr/>
          <a:lstStyle/>
          <a:p>
            <a:pPr/>
            <a:r>
              <a:t>11. Air and Water </a:t>
            </a:r>
          </a:p>
        </p:txBody>
      </p:sp>
      <p:pic>
        <p:nvPicPr>
          <p:cNvPr id="360" name="Screen Shot 2015-10-14 at 06.41.21.png"/>
          <p:cNvPicPr>
            <a:picLocks noChangeAspect="1"/>
          </p:cNvPicPr>
          <p:nvPr/>
        </p:nvPicPr>
        <p:blipFill>
          <a:blip r:embed="rId2">
            <a:extLst/>
          </a:blip>
          <a:stretch>
            <a:fillRect/>
          </a:stretch>
        </p:blipFill>
        <p:spPr>
          <a:xfrm>
            <a:off x="0" y="3580819"/>
            <a:ext cx="13004801" cy="4110575"/>
          </a:xfrm>
          <a:prstGeom prst="rect">
            <a:avLst/>
          </a:prstGeom>
          <a:ln w="12700">
            <a:miter lim="400000"/>
          </a:ln>
        </p:spPr>
      </p:pic>
    </p:spTree>
  </p:cSld>
  <p:clrMapOvr>
    <a:masterClrMapping/>
  </p:clrMapOvr>
  <p:transition xmlns:p14="http://schemas.microsoft.com/office/powerpoint/2010/main" spd="med" advClick="1" p14:dur="1000"/>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62" name="Shape 362"/>
          <p:cNvSpPr/>
          <p:nvPr>
            <p:ph type="title"/>
          </p:nvPr>
        </p:nvSpPr>
        <p:spPr>
          <a:prstGeom prst="rect">
            <a:avLst/>
          </a:prstGeom>
        </p:spPr>
        <p:txBody>
          <a:bodyPr/>
          <a:lstStyle/>
          <a:p>
            <a:pPr/>
            <a:r>
              <a:t>11.1 Water </a:t>
            </a:r>
          </a:p>
        </p:txBody>
      </p:sp>
      <p:sp>
        <p:nvSpPr>
          <p:cNvPr id="363" name="Shape 363"/>
          <p:cNvSpPr/>
          <p:nvPr>
            <p:ph type="body" idx="1"/>
          </p:nvPr>
        </p:nvSpPr>
        <p:spPr>
          <a:prstGeom prst="rect">
            <a:avLst/>
          </a:prstGeom>
        </p:spPr>
        <p:txBody>
          <a:bodyPr/>
          <a:lstStyle/>
          <a:p>
            <a:pPr marL="452119" indent="-452119" defTabSz="519937">
              <a:spcBef>
                <a:spcPts val="3700"/>
              </a:spcBef>
              <a:defRPr sz="3382"/>
            </a:pPr>
            <a:r>
              <a:t>	Describe chemical tests for water using cobalt(II) chloride and copper(II) sulfate </a:t>
            </a:r>
          </a:p>
          <a:p>
            <a:pPr marL="452119" indent="-452119" defTabSz="519937">
              <a:spcBef>
                <a:spcPts val="3700"/>
              </a:spcBef>
              <a:defRPr sz="3382"/>
            </a:pPr>
            <a:r>
              <a:t>	Describe, in outline, the treatment of the water supply in terms of filtration and chlorination </a:t>
            </a:r>
          </a:p>
          <a:p>
            <a:pPr marL="452119" indent="-452119" defTabSz="519937">
              <a:spcBef>
                <a:spcPts val="3700"/>
              </a:spcBef>
              <a:defRPr sz="3382"/>
            </a:pPr>
            <a:r>
              <a:t>	Name some of the uses of water in industry and in the home </a:t>
            </a:r>
          </a:p>
          <a:p>
            <a:pPr marL="452119" indent="-452119" defTabSz="519937">
              <a:spcBef>
                <a:spcPts val="3700"/>
              </a:spcBef>
              <a:defRPr sz="3382"/>
            </a:pPr>
            <a:r>
              <a:t>Discuss the implications of an inadequate supply of water, limited to safe water for drinking and water for irrigating crops </a:t>
            </a:r>
          </a:p>
        </p:txBody>
      </p:sp>
    </p:spTree>
  </p:cSld>
  <p:clrMapOvr>
    <a:masterClrMapping/>
  </p:clrMapOvr>
  <p:transition xmlns:p14="http://schemas.microsoft.com/office/powerpoint/2010/main" spd="med" advClick="1" p14:dur="1000"/>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65" name="Shape 365"/>
          <p:cNvSpPr/>
          <p:nvPr>
            <p:ph type="title"/>
          </p:nvPr>
        </p:nvSpPr>
        <p:spPr>
          <a:prstGeom prst="rect">
            <a:avLst/>
          </a:prstGeom>
        </p:spPr>
        <p:txBody>
          <a:bodyPr/>
          <a:lstStyle/>
          <a:p>
            <a:pPr/>
            <a:r>
              <a:t>11.2 Air </a:t>
            </a:r>
          </a:p>
        </p:txBody>
      </p:sp>
      <p:sp>
        <p:nvSpPr>
          <p:cNvPr id="366" name="Shape 366"/>
          <p:cNvSpPr/>
          <p:nvPr>
            <p:ph type="body" idx="1"/>
          </p:nvPr>
        </p:nvSpPr>
        <p:spPr>
          <a:prstGeom prst="rect">
            <a:avLst/>
          </a:prstGeom>
        </p:spPr>
        <p:txBody>
          <a:bodyPr/>
          <a:lstStyle/>
          <a:p>
            <a:pPr/>
            <a:r>
              <a:t>	State the composition of clean, dry air as being approximately 78% nitrogen, 21% oxygen and the remainder as being a mixture of noble gases and carbon dioxide </a:t>
            </a:r>
          </a:p>
          <a:p>
            <a:pPr/>
            <a:r>
              <a:t>	Describe the separation of oxygen and nitrogen from liquid air by fractional distillation </a:t>
            </a:r>
          </a:p>
        </p:txBody>
      </p:sp>
    </p:spTree>
  </p:cSld>
  <p:clrMapOvr>
    <a:masterClrMapping/>
  </p:clrMapOvr>
  <p:transition xmlns:p14="http://schemas.microsoft.com/office/powerpoint/2010/main" spd="med" advClick="1" p14:dur="1000"/>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68" name="Shape 368"/>
          <p:cNvSpPr/>
          <p:nvPr>
            <p:ph type="title"/>
          </p:nvPr>
        </p:nvSpPr>
        <p:spPr>
          <a:prstGeom prst="rect">
            <a:avLst/>
          </a:prstGeom>
        </p:spPr>
        <p:txBody>
          <a:bodyPr/>
          <a:lstStyle/>
          <a:p>
            <a:pPr/>
            <a:r>
              <a:t>11.2 Air </a:t>
            </a:r>
          </a:p>
        </p:txBody>
      </p:sp>
      <p:sp>
        <p:nvSpPr>
          <p:cNvPr id="369" name="Shape 369"/>
          <p:cNvSpPr/>
          <p:nvPr>
            <p:ph type="body" idx="1"/>
          </p:nvPr>
        </p:nvSpPr>
        <p:spPr>
          <a:prstGeom prst="rect">
            <a:avLst/>
          </a:prstGeom>
        </p:spPr>
        <p:txBody>
          <a:bodyPr/>
          <a:lstStyle/>
          <a:p>
            <a:pPr marL="284479" indent="-284479" defTabSz="327152">
              <a:spcBef>
                <a:spcPts val="2300"/>
              </a:spcBef>
              <a:defRPr sz="2128"/>
            </a:pPr>
            <a:r>
              <a:t>	Name the common pollutants in the air as being carbon monoxide, sulfur dioxide, oxides of nitrogen and lead compounds </a:t>
            </a:r>
          </a:p>
          <a:p>
            <a:pPr marL="284479" indent="-284479" defTabSz="327152">
              <a:spcBef>
                <a:spcPts val="2300"/>
              </a:spcBef>
              <a:defRPr sz="2128"/>
            </a:pPr>
            <a:r>
              <a:t>	State the source of each of these pollutants: </a:t>
            </a:r>
          </a:p>
          <a:p>
            <a:pPr marL="284479" indent="-284479" defTabSz="327152">
              <a:spcBef>
                <a:spcPts val="2300"/>
              </a:spcBef>
              <a:defRPr sz="2128"/>
            </a:pPr>
            <a:r>
              <a:t>		–  carbon monoxide from the incomplete combustion of carbon-containing substances </a:t>
            </a:r>
          </a:p>
          <a:p>
            <a:pPr marL="284479" indent="-284479" defTabSz="327152">
              <a:spcBef>
                <a:spcPts val="2300"/>
              </a:spcBef>
              <a:defRPr sz="2128"/>
            </a:pPr>
            <a:r>
              <a:t>		–  sulfur dioxide from the combustion of fossil fuels which contain sulfur compounds (leading to ‘acid rain’) </a:t>
            </a:r>
          </a:p>
          <a:p>
            <a:pPr marL="284479" indent="-284479" defTabSz="327152">
              <a:spcBef>
                <a:spcPts val="2300"/>
              </a:spcBef>
              <a:defRPr sz="2128"/>
            </a:pPr>
            <a:r>
              <a:t>		–  oxides of nitrogen from car engines </a:t>
            </a:r>
          </a:p>
          <a:p>
            <a:pPr marL="284479" indent="-284479" defTabSz="327152">
              <a:spcBef>
                <a:spcPts val="2300"/>
              </a:spcBef>
              <a:defRPr sz="2128"/>
            </a:pPr>
            <a:r>
              <a:t>		–  lead compounds from leaded petrol </a:t>
            </a:r>
          </a:p>
          <a:p>
            <a:pPr marL="284479" indent="-284479" defTabSz="327152">
              <a:spcBef>
                <a:spcPts val="2300"/>
              </a:spcBef>
              <a:defRPr sz="2128"/>
            </a:pPr>
            <a:r>
              <a:t>	State the adverse effect of these common pollutants on buildings and on health and discuss why these pollutants are of global concern </a:t>
            </a:r>
          </a:p>
          <a:p>
            <a:pPr marL="284479" indent="-284479" defTabSz="327152">
              <a:spcBef>
                <a:spcPts val="2300"/>
              </a:spcBef>
              <a:defRPr sz="2128"/>
            </a:pPr>
            <a:r>
              <a:t>	Describe and explain the presence of oxides of nitrogen in car engines and their catalytic removal </a:t>
            </a:r>
          </a:p>
        </p:txBody>
      </p:sp>
    </p:spTree>
  </p:cSld>
  <p:clrMapOvr>
    <a:masterClrMapping/>
  </p:clrMapOvr>
  <p:transition xmlns:p14="http://schemas.microsoft.com/office/powerpoint/2010/main" spd="med" advClick="1" p14:dur="1000"/>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71" name="Shape 371"/>
          <p:cNvSpPr/>
          <p:nvPr>
            <p:ph type="title"/>
          </p:nvPr>
        </p:nvSpPr>
        <p:spPr>
          <a:prstGeom prst="rect">
            <a:avLst/>
          </a:prstGeom>
        </p:spPr>
        <p:txBody>
          <a:bodyPr/>
          <a:lstStyle/>
          <a:p>
            <a:pPr/>
            <a:r>
              <a:t>11.2 Air </a:t>
            </a:r>
          </a:p>
        </p:txBody>
      </p:sp>
      <p:sp>
        <p:nvSpPr>
          <p:cNvPr id="372" name="Shape 372"/>
          <p:cNvSpPr/>
          <p:nvPr>
            <p:ph type="body" idx="1"/>
          </p:nvPr>
        </p:nvSpPr>
        <p:spPr>
          <a:prstGeom prst="rect">
            <a:avLst/>
          </a:prstGeom>
        </p:spPr>
        <p:txBody>
          <a:bodyPr/>
          <a:lstStyle/>
          <a:p>
            <a:pPr/>
            <a:r>
              <a:t>	State the conditions required for the rusting of iron </a:t>
            </a:r>
          </a:p>
          <a:p>
            <a:pPr/>
            <a:r>
              <a:t>	Describe and explain methods of rust prevention, specifically paint and other coatings to exclude oxygen </a:t>
            </a:r>
          </a:p>
          <a:p>
            <a:pPr/>
            <a:r>
              <a:t>	Describe and explain sacrificial protection in terms of the reactivity series of metals and galvanising as a method of rust prevention </a:t>
            </a:r>
          </a:p>
        </p:txBody>
      </p:sp>
    </p:spTree>
  </p:cSld>
  <p:clrMapOvr>
    <a:masterClrMapping/>
  </p:clrMapOvr>
  <p:transition xmlns:p14="http://schemas.microsoft.com/office/powerpoint/2010/main" spd="med" advClick="1" p14:dur="1000"/>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74" name="Shape 374"/>
          <p:cNvSpPr/>
          <p:nvPr>
            <p:ph type="title"/>
          </p:nvPr>
        </p:nvSpPr>
        <p:spPr>
          <a:prstGeom prst="rect">
            <a:avLst/>
          </a:prstGeom>
        </p:spPr>
        <p:txBody>
          <a:bodyPr/>
          <a:lstStyle/>
          <a:p>
            <a:pPr/>
            <a:r>
              <a:t>11.3 Nitrogen and fertilisers </a:t>
            </a:r>
          </a:p>
        </p:txBody>
      </p:sp>
      <p:sp>
        <p:nvSpPr>
          <p:cNvPr id="375" name="Shape 375"/>
          <p:cNvSpPr/>
          <p:nvPr>
            <p:ph type="body" idx="1"/>
          </p:nvPr>
        </p:nvSpPr>
        <p:spPr>
          <a:prstGeom prst="rect">
            <a:avLst/>
          </a:prstGeom>
        </p:spPr>
        <p:txBody>
          <a:bodyPr/>
          <a:lstStyle/>
          <a:p>
            <a:pPr/>
            <a:r>
              <a:t>	Describe the need for nitrogen-, phosphorus- and potassium-containing fertilisers </a:t>
            </a:r>
          </a:p>
          <a:p>
            <a:pPr/>
            <a:r>
              <a:t>	Describe the displacement of ammonia from its salts </a:t>
            </a:r>
          </a:p>
          <a:p>
            <a:pPr/>
            <a:r>
              <a:t>Describe and explain the essential conditions for the manufacture of ammonia by the Haber process including the sources of the hydrogen and nitrogen, i.e. hydrocarbons or steam and air </a:t>
            </a:r>
          </a:p>
        </p:txBody>
      </p:sp>
    </p:spTree>
  </p:cSld>
  <p:clrMapOvr>
    <a:masterClrMapping/>
  </p:clrMapOvr>
  <p:transition xmlns:p14="http://schemas.microsoft.com/office/powerpoint/2010/main" spd="med" advClick="1" p14:dur="1000"/>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29460"/>
        </a:solidFill>
      </p:bgPr>
    </p:bg>
    <p:spTree>
      <p:nvGrpSpPr>
        <p:cNvPr id="1" name=""/>
        <p:cNvGrpSpPr/>
        <p:nvPr/>
      </p:nvGrpSpPr>
      <p:grpSpPr>
        <a:xfrm>
          <a:off x="0" y="0"/>
          <a:ext cx="0" cy="0"/>
          <a:chOff x="0" y="0"/>
          <a:chExt cx="0" cy="0"/>
        </a:xfrm>
      </p:grpSpPr>
      <p:sp>
        <p:nvSpPr>
          <p:cNvPr id="377" name="Shape 377"/>
          <p:cNvSpPr/>
          <p:nvPr>
            <p:ph type="title"/>
          </p:nvPr>
        </p:nvSpPr>
        <p:spPr>
          <a:prstGeom prst="rect">
            <a:avLst/>
          </a:prstGeom>
        </p:spPr>
        <p:txBody>
          <a:bodyPr/>
          <a:lstStyle/>
          <a:p>
            <a:pPr/>
            <a:r>
              <a:t>11.4 Carbon dioxide and methane </a:t>
            </a:r>
          </a:p>
        </p:txBody>
      </p:sp>
      <p:sp>
        <p:nvSpPr>
          <p:cNvPr id="378" name="Shape 378"/>
          <p:cNvSpPr/>
          <p:nvPr>
            <p:ph type="body" idx="1"/>
          </p:nvPr>
        </p:nvSpPr>
        <p:spPr>
          <a:prstGeom prst="rect">
            <a:avLst/>
          </a:prstGeom>
        </p:spPr>
        <p:txBody>
          <a:bodyPr/>
          <a:lstStyle/>
          <a:p>
            <a:pPr marL="294639" indent="-294639" defTabSz="338835">
              <a:spcBef>
                <a:spcPts val="2400"/>
              </a:spcBef>
              <a:defRPr sz="2204"/>
            </a:pPr>
            <a:r>
              <a:t>	State that carbon dioxide and methane are greenhouse gases and explain how they may contribute to climate change </a:t>
            </a:r>
          </a:p>
          <a:p>
            <a:pPr marL="294639" indent="-294639" defTabSz="338835">
              <a:spcBef>
                <a:spcPts val="2400"/>
              </a:spcBef>
              <a:defRPr sz="2204"/>
            </a:pPr>
            <a:r>
              <a:t>	State the formation of carbon dioxide: </a:t>
            </a:r>
          </a:p>
          <a:p>
            <a:pPr marL="294639" indent="-294639" defTabSz="338835">
              <a:spcBef>
                <a:spcPts val="2400"/>
              </a:spcBef>
              <a:defRPr sz="2204"/>
            </a:pPr>
            <a:r>
              <a:t>		–  as a product of complete combustion of carbon- containing substances </a:t>
            </a:r>
          </a:p>
          <a:p>
            <a:pPr marL="294639" indent="-294639" defTabSz="338835">
              <a:spcBef>
                <a:spcPts val="2400"/>
              </a:spcBef>
              <a:defRPr sz="2204"/>
            </a:pPr>
            <a:r>
              <a:t>		–  as a product of respiration </a:t>
            </a:r>
          </a:p>
          <a:p>
            <a:pPr marL="294639" indent="-294639" defTabSz="338835">
              <a:spcBef>
                <a:spcPts val="2400"/>
              </a:spcBef>
              <a:defRPr sz="2204"/>
            </a:pPr>
            <a:r>
              <a:t>		–  as a product of the reaction between an acid and a carbonate </a:t>
            </a:r>
          </a:p>
          <a:p>
            <a:pPr marL="294639" indent="-294639" defTabSz="338835">
              <a:spcBef>
                <a:spcPts val="2400"/>
              </a:spcBef>
              <a:defRPr sz="2204"/>
            </a:pPr>
            <a:r>
              <a:t>		–  from the thermal decomposition of a carbonate </a:t>
            </a:r>
          </a:p>
          <a:p>
            <a:pPr marL="294639" indent="-294639" defTabSz="338835">
              <a:spcBef>
                <a:spcPts val="2400"/>
              </a:spcBef>
              <a:defRPr sz="2204"/>
            </a:pPr>
            <a:r>
              <a:t>	State the sources of methane, including decomposition of vegetation and waste gases from digestion in animals </a:t>
            </a:r>
          </a:p>
          <a:p>
            <a:pPr marL="294639" indent="-294639" defTabSz="338835">
              <a:spcBef>
                <a:spcPts val="2400"/>
              </a:spcBef>
              <a:defRPr sz="2204"/>
            </a:pPr>
            <a:r>
              <a:t>Describe the carbon cycle, in simple terms, to include the processes</a:t>
            </a:r>
            <a:br/>
            <a:r>
              <a:t>of combustion, respiration and photosynthesis </a:t>
            </a:r>
          </a:p>
        </p:txBody>
      </p:sp>
    </p:spTree>
  </p:cSld>
  <p:clrMapOvr>
    <a:masterClrMapping/>
  </p:clrMapOvr>
  <p:transition xmlns:p14="http://schemas.microsoft.com/office/powerpoint/2010/main" spd="med" advClick="1" p14:dur="1000"/>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4D76A4"/>
        </a:solidFill>
      </p:bgPr>
    </p:bg>
    <p:spTree>
      <p:nvGrpSpPr>
        <p:cNvPr id="1" name=""/>
        <p:cNvGrpSpPr/>
        <p:nvPr/>
      </p:nvGrpSpPr>
      <p:grpSpPr>
        <a:xfrm>
          <a:off x="0" y="0"/>
          <a:ext cx="0" cy="0"/>
          <a:chOff x="0" y="0"/>
          <a:chExt cx="0" cy="0"/>
        </a:xfrm>
      </p:grpSpPr>
      <p:sp>
        <p:nvSpPr>
          <p:cNvPr id="380" name="Shape 380"/>
          <p:cNvSpPr/>
          <p:nvPr>
            <p:ph type="title"/>
          </p:nvPr>
        </p:nvSpPr>
        <p:spPr>
          <a:prstGeom prst="rect">
            <a:avLst/>
          </a:prstGeom>
        </p:spPr>
        <p:txBody>
          <a:bodyPr/>
          <a:lstStyle/>
          <a:p>
            <a:pPr/>
            <a:r>
              <a:t>12. Sulfur </a:t>
            </a:r>
          </a:p>
        </p:txBody>
      </p:sp>
    </p:spTree>
  </p:cSld>
  <p:clrMapOvr>
    <a:masterClrMapping/>
  </p:clrMapOvr>
  <p:transition xmlns:p14="http://schemas.microsoft.com/office/powerpoint/2010/main" spd="med" advClick="1" p14:dur="1000"/>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4D76A4"/>
        </a:solidFill>
      </p:bgPr>
    </p:bg>
    <p:spTree>
      <p:nvGrpSpPr>
        <p:cNvPr id="1" name=""/>
        <p:cNvGrpSpPr/>
        <p:nvPr/>
      </p:nvGrpSpPr>
      <p:grpSpPr>
        <a:xfrm>
          <a:off x="0" y="0"/>
          <a:ext cx="0" cy="0"/>
          <a:chOff x="0" y="0"/>
          <a:chExt cx="0" cy="0"/>
        </a:xfrm>
      </p:grpSpPr>
      <p:sp>
        <p:nvSpPr>
          <p:cNvPr id="382" name="Shape 382"/>
          <p:cNvSpPr/>
          <p:nvPr>
            <p:ph type="title"/>
          </p:nvPr>
        </p:nvSpPr>
        <p:spPr>
          <a:prstGeom prst="rect">
            <a:avLst/>
          </a:prstGeom>
        </p:spPr>
        <p:txBody>
          <a:bodyPr/>
          <a:lstStyle/>
          <a:p>
            <a:pPr/>
            <a:r>
              <a:t>12. Sulfur </a:t>
            </a:r>
          </a:p>
        </p:txBody>
      </p:sp>
      <p:sp>
        <p:nvSpPr>
          <p:cNvPr id="383" name="Shape 383"/>
          <p:cNvSpPr/>
          <p:nvPr>
            <p:ph type="body" idx="1"/>
          </p:nvPr>
        </p:nvSpPr>
        <p:spPr>
          <a:prstGeom prst="rect">
            <a:avLst/>
          </a:prstGeom>
        </p:spPr>
        <p:txBody>
          <a:bodyPr/>
          <a:lstStyle/>
          <a:p>
            <a:pPr marL="411480" indent="-411480" defTabSz="473201">
              <a:spcBef>
                <a:spcPts val="3400"/>
              </a:spcBef>
              <a:defRPr sz="3078"/>
            </a:pPr>
            <a:r>
              <a:t>	Name some sources of sulfur </a:t>
            </a:r>
          </a:p>
          <a:p>
            <a:pPr marL="411480" indent="-411480" defTabSz="473201">
              <a:spcBef>
                <a:spcPts val="3400"/>
              </a:spcBef>
              <a:defRPr sz="3078"/>
            </a:pPr>
            <a:r>
              <a:t>	Name the use of sulfur in the manufacture of sulfuric acid </a:t>
            </a:r>
          </a:p>
          <a:p>
            <a:pPr marL="411480" indent="-411480" defTabSz="473201">
              <a:spcBef>
                <a:spcPts val="3400"/>
              </a:spcBef>
              <a:defRPr sz="3078"/>
            </a:pPr>
            <a:r>
              <a:t>	State the uses of sulfur dioxide as a bleach in the manufacture of wood pulp for paper and as a food preservative (by killing bacteria) </a:t>
            </a:r>
          </a:p>
          <a:p>
            <a:pPr marL="411480" indent="-411480" defTabSz="473201">
              <a:spcBef>
                <a:spcPts val="3400"/>
              </a:spcBef>
              <a:defRPr sz="3078"/>
            </a:pPr>
            <a:r>
              <a:t>	Describe the manufacture of sulfuric acid by the Contact process, including essential conditions and reactions </a:t>
            </a:r>
          </a:p>
          <a:p>
            <a:pPr marL="411480" indent="-411480" defTabSz="473201">
              <a:spcBef>
                <a:spcPts val="3400"/>
              </a:spcBef>
              <a:defRPr sz="3078"/>
            </a:pPr>
            <a:r>
              <a:t>	Describe the properties and uses of dilute and concentrated sulfuric acid </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2935A"/>
        </a:solidFill>
      </p:bgPr>
    </p:bg>
    <p:spTree>
      <p:nvGrpSpPr>
        <p:cNvPr id="1" name=""/>
        <p:cNvGrpSpPr/>
        <p:nvPr/>
      </p:nvGrpSpPr>
      <p:grpSpPr>
        <a:xfrm>
          <a:off x="0" y="0"/>
          <a:ext cx="0" cy="0"/>
          <a:chOff x="0" y="0"/>
          <a:chExt cx="0" cy="0"/>
        </a:xfrm>
      </p:grpSpPr>
      <p:sp>
        <p:nvSpPr>
          <p:cNvPr id="189" name="Shape 189"/>
          <p:cNvSpPr/>
          <p:nvPr>
            <p:ph type="title"/>
          </p:nvPr>
        </p:nvSpPr>
        <p:spPr>
          <a:prstGeom prst="rect">
            <a:avLst/>
          </a:prstGeom>
        </p:spPr>
        <p:txBody>
          <a:bodyPr/>
          <a:lstStyle/>
          <a:p>
            <a:pPr/>
            <a:r>
              <a:t>1. The particulate nature of matter </a:t>
            </a:r>
          </a:p>
        </p:txBody>
      </p:sp>
      <p:pic>
        <p:nvPicPr>
          <p:cNvPr id="190" name="Screen Shot 2015-10-13 at 21.08.18.png"/>
          <p:cNvPicPr>
            <a:picLocks noChangeAspect="1"/>
          </p:cNvPicPr>
          <p:nvPr/>
        </p:nvPicPr>
        <p:blipFill>
          <a:blip r:embed="rId2">
            <a:extLst/>
          </a:blip>
          <a:srcRect l="26514" t="32684" r="30455" b="7828"/>
          <a:stretch>
            <a:fillRect/>
          </a:stretch>
        </p:blipFill>
        <p:spPr>
          <a:xfrm>
            <a:off x="489039" y="3022658"/>
            <a:ext cx="6230815" cy="4426026"/>
          </a:xfrm>
          <a:prstGeom prst="rect">
            <a:avLst/>
          </a:prstGeom>
          <a:ln w="12700">
            <a:miter lim="400000"/>
          </a:ln>
        </p:spPr>
      </p:pic>
      <p:pic>
        <p:nvPicPr>
          <p:cNvPr id="191" name="Screen Shot 2015-10-13 at 21.08.49.png"/>
          <p:cNvPicPr>
            <a:picLocks noChangeAspect="1"/>
          </p:cNvPicPr>
          <p:nvPr/>
        </p:nvPicPr>
        <p:blipFill>
          <a:blip r:embed="rId3">
            <a:extLst/>
          </a:blip>
          <a:srcRect l="4522" t="32276" r="49743" b="19403"/>
          <a:stretch>
            <a:fillRect/>
          </a:stretch>
        </p:blipFill>
        <p:spPr>
          <a:xfrm>
            <a:off x="3330677" y="7476280"/>
            <a:ext cx="5947692" cy="2310028"/>
          </a:xfrm>
          <a:prstGeom prst="rect">
            <a:avLst/>
          </a:prstGeom>
          <a:ln w="12700">
            <a:miter lim="400000"/>
          </a:ln>
        </p:spPr>
      </p:pic>
      <p:pic>
        <p:nvPicPr>
          <p:cNvPr id="192" name="Screen Shot 2015-10-13 at 21.08.41.png"/>
          <p:cNvPicPr>
            <a:picLocks noChangeAspect="1"/>
          </p:cNvPicPr>
          <p:nvPr/>
        </p:nvPicPr>
        <p:blipFill>
          <a:blip r:embed="rId4">
            <a:extLst/>
          </a:blip>
          <a:srcRect l="1416" t="18137" r="57412" b="45885"/>
          <a:stretch>
            <a:fillRect/>
          </a:stretch>
        </p:blipFill>
        <p:spPr>
          <a:xfrm>
            <a:off x="7229536" y="3951524"/>
            <a:ext cx="5354311" cy="2145185"/>
          </a:xfrm>
          <a:prstGeom prst="rect">
            <a:avLst/>
          </a:prstGeom>
          <a:ln w="12700">
            <a:miter lim="400000"/>
          </a:ln>
        </p:spPr>
      </p:pic>
    </p:spTree>
  </p:cSld>
  <p:clrMapOvr>
    <a:masterClrMapping/>
  </p:clrMapOvr>
  <p:transition xmlns:p14="http://schemas.microsoft.com/office/powerpoint/2010/main" spd="med" advClick="1" p14:dur="1000"/>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56F26"/>
        </a:solidFill>
      </p:bgPr>
    </p:bg>
    <p:spTree>
      <p:nvGrpSpPr>
        <p:cNvPr id="1" name=""/>
        <p:cNvGrpSpPr/>
        <p:nvPr/>
      </p:nvGrpSpPr>
      <p:grpSpPr>
        <a:xfrm>
          <a:off x="0" y="0"/>
          <a:ext cx="0" cy="0"/>
          <a:chOff x="0" y="0"/>
          <a:chExt cx="0" cy="0"/>
        </a:xfrm>
      </p:grpSpPr>
      <p:sp>
        <p:nvSpPr>
          <p:cNvPr id="385" name="Shape 385"/>
          <p:cNvSpPr/>
          <p:nvPr>
            <p:ph type="title"/>
          </p:nvPr>
        </p:nvSpPr>
        <p:spPr>
          <a:prstGeom prst="rect">
            <a:avLst/>
          </a:prstGeom>
        </p:spPr>
        <p:txBody>
          <a:bodyPr/>
          <a:lstStyle/>
          <a:p>
            <a:pPr/>
            <a:r>
              <a:t>13. Carbonates </a:t>
            </a:r>
          </a:p>
        </p:txBody>
      </p:sp>
      <p:pic>
        <p:nvPicPr>
          <p:cNvPr id="386" name="Screen Shot 2015-10-14 at 06.43.19.png"/>
          <p:cNvPicPr>
            <a:picLocks noChangeAspect="1"/>
          </p:cNvPicPr>
          <p:nvPr/>
        </p:nvPicPr>
        <p:blipFill>
          <a:blip r:embed="rId2">
            <a:extLst/>
          </a:blip>
          <a:srcRect l="60244" t="14067" r="0" b="0"/>
          <a:stretch>
            <a:fillRect/>
          </a:stretch>
        </p:blipFill>
        <p:spPr>
          <a:xfrm>
            <a:off x="2864643" y="2775148"/>
            <a:ext cx="7275659" cy="6743484"/>
          </a:xfrm>
          <a:prstGeom prst="rect">
            <a:avLst/>
          </a:prstGeom>
          <a:ln w="12700">
            <a:miter lim="400000"/>
          </a:ln>
        </p:spPr>
      </p:pic>
    </p:spTree>
  </p:cSld>
  <p:clrMapOvr>
    <a:masterClrMapping/>
  </p:clrMapOvr>
  <p:transition xmlns:p14="http://schemas.microsoft.com/office/powerpoint/2010/main" spd="med" advClick="1" p14:dur="1000"/>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D56F26"/>
        </a:solidFill>
      </p:bgPr>
    </p:bg>
    <p:spTree>
      <p:nvGrpSpPr>
        <p:cNvPr id="1" name=""/>
        <p:cNvGrpSpPr/>
        <p:nvPr/>
      </p:nvGrpSpPr>
      <p:grpSpPr>
        <a:xfrm>
          <a:off x="0" y="0"/>
          <a:ext cx="0" cy="0"/>
          <a:chOff x="0" y="0"/>
          <a:chExt cx="0" cy="0"/>
        </a:xfrm>
      </p:grpSpPr>
      <p:sp>
        <p:nvSpPr>
          <p:cNvPr id="388" name="Shape 388"/>
          <p:cNvSpPr/>
          <p:nvPr>
            <p:ph type="title"/>
          </p:nvPr>
        </p:nvSpPr>
        <p:spPr>
          <a:prstGeom prst="rect">
            <a:avLst/>
          </a:prstGeom>
        </p:spPr>
        <p:txBody>
          <a:bodyPr/>
          <a:lstStyle/>
          <a:p>
            <a:pPr/>
            <a:r>
              <a:t>13. Carbonates </a:t>
            </a:r>
          </a:p>
        </p:txBody>
      </p:sp>
      <p:sp>
        <p:nvSpPr>
          <p:cNvPr id="389" name="Shape 389"/>
          <p:cNvSpPr/>
          <p:nvPr>
            <p:ph type="body" idx="1"/>
          </p:nvPr>
        </p:nvSpPr>
        <p:spPr>
          <a:prstGeom prst="rect">
            <a:avLst/>
          </a:prstGeom>
        </p:spPr>
        <p:txBody>
          <a:bodyPr/>
          <a:lstStyle/>
          <a:p>
            <a:pPr/>
            <a:r>
              <a:t>	Describe the manufacture of lime (calcium oxide) from calcium carbonate (limestone) in terms of thermal decomposition </a:t>
            </a:r>
          </a:p>
          <a:p>
            <a:pPr/>
            <a:r>
              <a:t>	Name some uses of lime and slaked lime such as in treating acidic soil and neutralising acidic industrial waste products, e.g. flue gas desulfurisation </a:t>
            </a:r>
          </a:p>
          <a:p>
            <a:pPr/>
            <a:r>
              <a:t>	Name the uses of calcium carbonate in the manufacture of iron and cement </a:t>
            </a:r>
          </a:p>
        </p:txBody>
      </p:sp>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391" name="Shape 391"/>
          <p:cNvSpPr/>
          <p:nvPr>
            <p:ph type="title"/>
          </p:nvPr>
        </p:nvSpPr>
        <p:spPr>
          <a:prstGeom prst="rect">
            <a:avLst/>
          </a:prstGeom>
        </p:spPr>
        <p:txBody>
          <a:bodyPr/>
          <a:lstStyle/>
          <a:p>
            <a:pPr/>
            <a:r>
              <a:t>14. Organic chemistry </a:t>
            </a:r>
          </a:p>
        </p:txBody>
      </p:sp>
    </p:spTree>
  </p:cSld>
  <p:clrMapOvr>
    <a:masterClrMapping/>
  </p:clrMapOvr>
  <p:transition xmlns:p14="http://schemas.microsoft.com/office/powerpoint/2010/main" spd="med" advClick="1" p14:dur="1000"/>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393" name="Shape 393"/>
          <p:cNvSpPr/>
          <p:nvPr>
            <p:ph type="title"/>
          </p:nvPr>
        </p:nvSpPr>
        <p:spPr>
          <a:prstGeom prst="rect">
            <a:avLst/>
          </a:prstGeom>
        </p:spPr>
        <p:txBody>
          <a:bodyPr/>
          <a:lstStyle/>
          <a:p>
            <a:pPr/>
            <a:r>
              <a:t>14.1 Names of compounds </a:t>
            </a:r>
          </a:p>
        </p:txBody>
      </p:sp>
      <p:sp>
        <p:nvSpPr>
          <p:cNvPr id="394" name="Shape 394"/>
          <p:cNvSpPr/>
          <p:nvPr>
            <p:ph type="body" idx="1"/>
          </p:nvPr>
        </p:nvSpPr>
        <p:spPr>
          <a:prstGeom prst="rect">
            <a:avLst/>
          </a:prstGeom>
        </p:spPr>
        <p:txBody>
          <a:bodyPr/>
          <a:lstStyle/>
          <a:p>
            <a:pPr marL="375920" indent="-375920" defTabSz="432308">
              <a:spcBef>
                <a:spcPts val="3100"/>
              </a:spcBef>
              <a:defRPr sz="2812"/>
            </a:pPr>
            <a:r>
              <a:t>	Name and draw the structures of methane, ethane, ethene, ethanol, ethanoic acid and the products of the reactions stated in sections 14.4–14.6 </a:t>
            </a:r>
          </a:p>
          <a:p>
            <a:pPr marL="375920" indent="-375920" defTabSz="432308">
              <a:spcBef>
                <a:spcPts val="3100"/>
              </a:spcBef>
              <a:defRPr sz="2812"/>
            </a:pPr>
            <a:r>
              <a:t>	State the type of compound present, given a chemical name ending in ‐ane, ‐ene, ‐ol, or ‐oic acid or a molecular structure </a:t>
            </a:r>
          </a:p>
          <a:p>
            <a:pPr marL="375920" indent="-375920" defTabSz="432308">
              <a:spcBef>
                <a:spcPts val="3100"/>
              </a:spcBef>
              <a:defRPr sz="2812"/>
            </a:pPr>
            <a:r>
              <a:t>Name and draw the structures of the unbranched alkanes, alkenes (not cis‐ trans), alcohols and acids containing up to four carbon atoms per molecule </a:t>
            </a:r>
          </a:p>
          <a:p>
            <a:pPr marL="375920" indent="-375920" defTabSz="432308">
              <a:spcBef>
                <a:spcPts val="3100"/>
              </a:spcBef>
              <a:defRPr sz="2812"/>
            </a:pPr>
            <a:r>
              <a:t>Name and draw the structural formulae of the esters which can be made from unbranched alcohols and carboxylic acids, each containing up to four carbon atoms </a:t>
            </a:r>
          </a:p>
        </p:txBody>
      </p:sp>
    </p:spTree>
  </p:cSld>
  <p:clrMapOvr>
    <a:masterClrMapping/>
  </p:clrMapOvr>
  <p:transition xmlns:p14="http://schemas.microsoft.com/office/powerpoint/2010/main" spd="med" advClick="1" p14:dur="1000"/>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396" name="Shape 396"/>
          <p:cNvSpPr/>
          <p:nvPr>
            <p:ph type="title"/>
          </p:nvPr>
        </p:nvSpPr>
        <p:spPr>
          <a:prstGeom prst="rect">
            <a:avLst/>
          </a:prstGeom>
        </p:spPr>
        <p:txBody>
          <a:bodyPr/>
          <a:lstStyle/>
          <a:p>
            <a:pPr/>
            <a:r>
              <a:t>14.2 Fuels </a:t>
            </a:r>
          </a:p>
        </p:txBody>
      </p:sp>
      <p:sp>
        <p:nvSpPr>
          <p:cNvPr id="397" name="Shape 397"/>
          <p:cNvSpPr/>
          <p:nvPr>
            <p:ph type="body" idx="1"/>
          </p:nvPr>
        </p:nvSpPr>
        <p:spPr>
          <a:prstGeom prst="rect">
            <a:avLst/>
          </a:prstGeom>
        </p:spPr>
        <p:txBody>
          <a:bodyPr/>
          <a:lstStyle/>
          <a:p>
            <a:pPr/>
            <a:r>
              <a:t>	Name the fuels: coal, natural gas and petroleum </a:t>
            </a:r>
          </a:p>
          <a:p>
            <a:pPr/>
            <a:r>
              <a:t>	Name methane as the main constituent of natural gas </a:t>
            </a:r>
          </a:p>
          <a:p>
            <a:pPr/>
            <a:r>
              <a:t>	Describe petroleum as a mixture of hydrocarbons and its separation into useful fractions by fractional distillation </a:t>
            </a:r>
          </a:p>
          <a:p>
            <a:pPr/>
            <a:r>
              <a:t>	Describe the properties of molecules within a fraction </a:t>
            </a:r>
          </a:p>
        </p:txBody>
      </p:sp>
    </p:spTree>
  </p:cSld>
  <p:clrMapOvr>
    <a:masterClrMapping/>
  </p:clrMapOvr>
  <p:transition xmlns:p14="http://schemas.microsoft.com/office/powerpoint/2010/main" spd="med" advClick="1" p14:dur="1000"/>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399" name="Shape 399"/>
          <p:cNvSpPr/>
          <p:nvPr>
            <p:ph type="title"/>
          </p:nvPr>
        </p:nvSpPr>
        <p:spPr>
          <a:prstGeom prst="rect">
            <a:avLst/>
          </a:prstGeom>
        </p:spPr>
        <p:txBody>
          <a:bodyPr/>
          <a:lstStyle/>
          <a:p>
            <a:pPr/>
            <a:r>
              <a:t>14.2 Fuels </a:t>
            </a:r>
          </a:p>
        </p:txBody>
      </p:sp>
      <p:sp>
        <p:nvSpPr>
          <p:cNvPr id="400" name="Shape 400"/>
          <p:cNvSpPr/>
          <p:nvPr>
            <p:ph type="body" idx="1"/>
          </p:nvPr>
        </p:nvSpPr>
        <p:spPr>
          <a:prstGeom prst="rect">
            <a:avLst/>
          </a:prstGeom>
        </p:spPr>
        <p:txBody>
          <a:bodyPr/>
          <a:lstStyle/>
          <a:p>
            <a:pPr marL="314959" indent="-314959" defTabSz="362204">
              <a:spcBef>
                <a:spcPts val="2600"/>
              </a:spcBef>
              <a:defRPr sz="2356"/>
            </a:pPr>
            <a:r>
              <a:t>	Name the uses of the fractions as: </a:t>
            </a:r>
          </a:p>
          <a:p>
            <a:pPr marL="314959" indent="-314959" defTabSz="362204">
              <a:spcBef>
                <a:spcPts val="2600"/>
              </a:spcBef>
              <a:defRPr sz="2356"/>
            </a:pPr>
            <a:r>
              <a:t>		–  refinery gas for bottled gas for heating and cooking </a:t>
            </a:r>
          </a:p>
          <a:p>
            <a:pPr marL="314959" indent="-314959" defTabSz="362204">
              <a:spcBef>
                <a:spcPts val="2600"/>
              </a:spcBef>
              <a:defRPr sz="2356"/>
            </a:pPr>
            <a:r>
              <a:t>		–  gasoline fraction for fuel (petrol) in cars </a:t>
            </a:r>
          </a:p>
          <a:p>
            <a:pPr marL="314959" indent="-314959" defTabSz="362204">
              <a:spcBef>
                <a:spcPts val="2600"/>
              </a:spcBef>
              <a:defRPr sz="2356"/>
            </a:pPr>
            <a:r>
              <a:t>		–  naphtha fraction for making chemicals </a:t>
            </a:r>
          </a:p>
          <a:p>
            <a:pPr marL="314959" indent="-314959" defTabSz="362204">
              <a:spcBef>
                <a:spcPts val="2600"/>
              </a:spcBef>
              <a:defRPr sz="2356"/>
            </a:pPr>
            <a:r>
              <a:t>		–  kerosene/paraffin fraction for jet fuel </a:t>
            </a:r>
          </a:p>
          <a:p>
            <a:pPr marL="314959" indent="-314959" defTabSz="362204">
              <a:spcBef>
                <a:spcPts val="2600"/>
              </a:spcBef>
              <a:defRPr sz="2356"/>
            </a:pPr>
            <a:r>
              <a:t>		–  diesel oil/gas oil for fuel in diesel engines </a:t>
            </a:r>
          </a:p>
          <a:p>
            <a:pPr marL="314959" indent="-314959" defTabSz="362204">
              <a:spcBef>
                <a:spcPts val="2600"/>
              </a:spcBef>
              <a:defRPr sz="2356"/>
            </a:pPr>
            <a:r>
              <a:t>		–  fuel oil fraction for fuel for ships and home heating systems </a:t>
            </a:r>
          </a:p>
          <a:p>
            <a:pPr marL="314959" indent="-314959" defTabSz="362204">
              <a:spcBef>
                <a:spcPts val="2600"/>
              </a:spcBef>
              <a:defRPr sz="2356"/>
            </a:pPr>
            <a:r>
              <a:t>		–  lubricating fraction for lubricants, waxes and polishes </a:t>
            </a:r>
          </a:p>
          <a:p>
            <a:pPr marL="314959" indent="-314959" defTabSz="362204">
              <a:spcBef>
                <a:spcPts val="2600"/>
              </a:spcBef>
              <a:defRPr sz="2356"/>
            </a:pPr>
            <a:r>
              <a:t>		–  bitumen for making roads </a:t>
            </a:r>
          </a:p>
        </p:txBody>
      </p:sp>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02" name="Shape 402"/>
          <p:cNvSpPr/>
          <p:nvPr>
            <p:ph type="title"/>
          </p:nvPr>
        </p:nvSpPr>
        <p:spPr>
          <a:prstGeom prst="rect">
            <a:avLst/>
          </a:prstGeom>
        </p:spPr>
        <p:txBody>
          <a:bodyPr/>
          <a:lstStyle/>
          <a:p>
            <a:pPr/>
            <a:r>
              <a:t>14.3 Homologous series </a:t>
            </a:r>
          </a:p>
        </p:txBody>
      </p:sp>
      <p:sp>
        <p:nvSpPr>
          <p:cNvPr id="403" name="Shape 403"/>
          <p:cNvSpPr/>
          <p:nvPr>
            <p:ph type="body" idx="1"/>
          </p:nvPr>
        </p:nvSpPr>
        <p:spPr>
          <a:prstGeom prst="rect">
            <a:avLst/>
          </a:prstGeom>
        </p:spPr>
        <p:txBody>
          <a:bodyPr/>
          <a:lstStyle/>
          <a:p>
            <a:pPr marL="462280" indent="-462280" defTabSz="531622">
              <a:spcBef>
                <a:spcPts val="3800"/>
              </a:spcBef>
              <a:defRPr sz="3458"/>
            </a:pPr>
            <a:r>
              <a:t>Describe the concept of homologous series as a ‘family’ of similar compounds with similar chemical properties due to the presence of the same functional group </a:t>
            </a:r>
          </a:p>
          <a:p>
            <a:pPr marL="462280" indent="-462280" defTabSz="531622">
              <a:spcBef>
                <a:spcPts val="3800"/>
              </a:spcBef>
              <a:defRPr sz="3458"/>
            </a:pPr>
            <a:r>
              <a:t>	Describe the general characteristics of an homologous series </a:t>
            </a:r>
          </a:p>
          <a:p>
            <a:pPr marL="462280" indent="-462280" defTabSz="531622">
              <a:spcBef>
                <a:spcPts val="3800"/>
              </a:spcBef>
              <a:defRPr sz="3458"/>
            </a:pPr>
            <a:r>
              <a:t>	Recall that the compounds in a homologous series have the same general formula </a:t>
            </a:r>
          </a:p>
          <a:p>
            <a:pPr marL="462280" indent="-462280" defTabSz="531622">
              <a:spcBef>
                <a:spcPts val="3800"/>
              </a:spcBef>
              <a:defRPr sz="3458"/>
            </a:pPr>
            <a:r>
              <a:t>	Describe and identify structural isomerism </a:t>
            </a:r>
          </a:p>
        </p:txBody>
      </p:sp>
    </p:spTree>
  </p:cSld>
  <p:clrMapOvr>
    <a:masterClrMapping/>
  </p:clrMapOvr>
  <p:transition xmlns:p14="http://schemas.microsoft.com/office/powerpoint/2010/main" spd="med" advClick="1" p14:dur="1000"/>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05" name="Shape 405"/>
          <p:cNvSpPr/>
          <p:nvPr>
            <p:ph type="title"/>
          </p:nvPr>
        </p:nvSpPr>
        <p:spPr>
          <a:prstGeom prst="rect">
            <a:avLst/>
          </a:prstGeom>
        </p:spPr>
        <p:txBody>
          <a:bodyPr/>
          <a:lstStyle/>
          <a:p>
            <a:pPr/>
            <a:r>
              <a:t>14.4 Alkanes </a:t>
            </a:r>
          </a:p>
        </p:txBody>
      </p:sp>
      <p:sp>
        <p:nvSpPr>
          <p:cNvPr id="406" name="Shape 406"/>
          <p:cNvSpPr/>
          <p:nvPr>
            <p:ph type="body" idx="1"/>
          </p:nvPr>
        </p:nvSpPr>
        <p:spPr>
          <a:prstGeom prst="rect">
            <a:avLst/>
          </a:prstGeom>
        </p:spPr>
        <p:txBody>
          <a:bodyPr/>
          <a:lstStyle/>
          <a:p>
            <a:pPr/>
            <a:r>
              <a:t>	Describe the properties of alkanes (exemplified by methane) as being generally unreactive, except in terms of burning </a:t>
            </a:r>
          </a:p>
          <a:p>
            <a:pPr/>
            <a:r>
              <a:t>	Describe the bonding in alkanes </a:t>
            </a:r>
          </a:p>
          <a:p>
            <a:pPr/>
            <a:r>
              <a:t>Describe substitution reactions of alkanes with chlorine </a:t>
            </a:r>
          </a:p>
        </p:txBody>
      </p:sp>
    </p:spTree>
  </p:cSld>
  <p:clrMapOvr>
    <a:masterClrMapping/>
  </p:clrMapOvr>
  <p:transition xmlns:p14="http://schemas.microsoft.com/office/powerpoint/2010/main" spd="med" advClick="1" p14:dur="1000"/>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08" name="Shape 408"/>
          <p:cNvSpPr/>
          <p:nvPr>
            <p:ph type="title"/>
          </p:nvPr>
        </p:nvSpPr>
        <p:spPr>
          <a:prstGeom prst="rect">
            <a:avLst/>
          </a:prstGeom>
        </p:spPr>
        <p:txBody>
          <a:bodyPr/>
          <a:lstStyle/>
          <a:p>
            <a:pPr/>
            <a:r>
              <a:t>14.5 Alkenes </a:t>
            </a:r>
          </a:p>
        </p:txBody>
      </p:sp>
      <p:sp>
        <p:nvSpPr>
          <p:cNvPr id="409" name="Shape 409"/>
          <p:cNvSpPr/>
          <p:nvPr>
            <p:ph type="body" idx="1"/>
          </p:nvPr>
        </p:nvSpPr>
        <p:spPr>
          <a:prstGeom prst="rect">
            <a:avLst/>
          </a:prstGeom>
        </p:spPr>
        <p:txBody>
          <a:bodyPr/>
          <a:lstStyle/>
          <a:p>
            <a:pPr marL="406400" indent="-406400" defTabSz="467359">
              <a:spcBef>
                <a:spcPts val="3300"/>
              </a:spcBef>
              <a:defRPr sz="3040"/>
            </a:pPr>
            <a:r>
              <a:t>	Describe the manufacture of alkenes and of hydrogen by cracking </a:t>
            </a:r>
          </a:p>
          <a:p>
            <a:pPr marL="406400" indent="-406400" defTabSz="467359">
              <a:spcBef>
                <a:spcPts val="3300"/>
              </a:spcBef>
              <a:defRPr sz="3040"/>
            </a:pPr>
            <a:r>
              <a:t>	Distinguish between saturated and unsaturated hydrocarbons: </a:t>
            </a:r>
          </a:p>
          <a:p>
            <a:pPr marL="406400" indent="-406400" defTabSz="467359">
              <a:spcBef>
                <a:spcPts val="3300"/>
              </a:spcBef>
              <a:defRPr sz="3040"/>
            </a:pPr>
            <a:r>
              <a:t>		–  from molecular structures </a:t>
            </a:r>
          </a:p>
          <a:p>
            <a:pPr marL="406400" indent="-406400" defTabSz="467359">
              <a:spcBef>
                <a:spcPts val="3300"/>
              </a:spcBef>
              <a:defRPr sz="3040"/>
            </a:pPr>
            <a:r>
              <a:t>		–  by reaction with aqueous bromine </a:t>
            </a:r>
          </a:p>
          <a:p>
            <a:pPr marL="406400" indent="-406400" defTabSz="467359">
              <a:spcBef>
                <a:spcPts val="3300"/>
              </a:spcBef>
              <a:defRPr sz="3040"/>
            </a:pPr>
            <a:r>
              <a:t>	Describe the formation of poly(ethene) as an example of addition polymerisation of monomer units </a:t>
            </a:r>
          </a:p>
          <a:p>
            <a:pPr marL="406400" indent="-406400" defTabSz="467359">
              <a:spcBef>
                <a:spcPts val="3300"/>
              </a:spcBef>
              <a:defRPr sz="3040"/>
            </a:pPr>
            <a:r>
              <a:t>Describe the properties of alkenes in terms of addition reactions with bromine, hydrogen and steam </a:t>
            </a:r>
          </a:p>
        </p:txBody>
      </p:sp>
    </p:spTree>
  </p:cSld>
  <p:clrMapOvr>
    <a:masterClrMapping/>
  </p:clrMapOvr>
  <p:transition xmlns:p14="http://schemas.microsoft.com/office/powerpoint/2010/main" spd="med" advClick="1" p14:dur="1000"/>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11" name="Shape 411"/>
          <p:cNvSpPr/>
          <p:nvPr>
            <p:ph type="title"/>
          </p:nvPr>
        </p:nvSpPr>
        <p:spPr>
          <a:prstGeom prst="rect">
            <a:avLst/>
          </a:prstGeom>
        </p:spPr>
        <p:txBody>
          <a:bodyPr/>
          <a:lstStyle/>
          <a:p>
            <a:pPr/>
            <a:r>
              <a:t>14.6 Alcohols </a:t>
            </a:r>
          </a:p>
        </p:txBody>
      </p:sp>
      <p:sp>
        <p:nvSpPr>
          <p:cNvPr id="412" name="Shape 412"/>
          <p:cNvSpPr/>
          <p:nvPr>
            <p:ph type="body" idx="1"/>
          </p:nvPr>
        </p:nvSpPr>
        <p:spPr>
          <a:prstGeom prst="rect">
            <a:avLst/>
          </a:prstGeom>
        </p:spPr>
        <p:txBody>
          <a:bodyPr/>
          <a:lstStyle/>
          <a:p>
            <a:pPr/>
            <a:r>
              <a:t>	Describe the manufacture of ethanol by fermentation and by the catalytic addition of steam to ethene </a:t>
            </a:r>
          </a:p>
          <a:p>
            <a:pPr/>
            <a:r>
              <a:t>Describe the properties of ethanol in terms of burning</a:t>
            </a:r>
          </a:p>
          <a:p>
            <a:pPr/>
            <a:r>
              <a:t>Name the uses of ethanol as a solvent and as a fuel </a:t>
            </a:r>
          </a:p>
          <a:p>
            <a:pPr/>
            <a:r>
              <a:t>Outline the advantages and disadvantages of these two methods of manufacturing ethanol </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2935A"/>
        </a:solidFill>
      </p:bgPr>
    </p:bg>
    <p:spTree>
      <p:nvGrpSpPr>
        <p:cNvPr id="1" name=""/>
        <p:cNvGrpSpPr/>
        <p:nvPr/>
      </p:nvGrpSpPr>
      <p:grpSpPr>
        <a:xfrm>
          <a:off x="0" y="0"/>
          <a:ext cx="0" cy="0"/>
          <a:chOff x="0" y="0"/>
          <a:chExt cx="0" cy="0"/>
        </a:xfrm>
      </p:grpSpPr>
      <p:sp>
        <p:nvSpPr>
          <p:cNvPr id="194" name="Shape 194"/>
          <p:cNvSpPr/>
          <p:nvPr>
            <p:ph type="title"/>
          </p:nvPr>
        </p:nvSpPr>
        <p:spPr>
          <a:prstGeom prst="rect">
            <a:avLst/>
          </a:prstGeom>
        </p:spPr>
        <p:txBody>
          <a:bodyPr/>
          <a:lstStyle/>
          <a:p>
            <a:pPr/>
            <a:r>
              <a:t>1. The particulate nature of matter </a:t>
            </a:r>
          </a:p>
        </p:txBody>
      </p:sp>
      <p:sp>
        <p:nvSpPr>
          <p:cNvPr id="195" name="Shape 195"/>
          <p:cNvSpPr/>
          <p:nvPr>
            <p:ph type="body" idx="1"/>
          </p:nvPr>
        </p:nvSpPr>
        <p:spPr>
          <a:prstGeom prst="rect">
            <a:avLst/>
          </a:prstGeom>
        </p:spPr>
        <p:txBody>
          <a:bodyPr/>
          <a:lstStyle/>
          <a:p>
            <a:pPr marL="436880" indent="-436880" defTabSz="502412">
              <a:spcBef>
                <a:spcPts val="3600"/>
              </a:spcBef>
              <a:defRPr sz="3268"/>
            </a:pPr>
            <a:r>
              <a:t>	State the distinguishing properties of solids, liquids and gases </a:t>
            </a:r>
          </a:p>
          <a:p>
            <a:pPr marL="436880" indent="-436880" defTabSz="502412">
              <a:spcBef>
                <a:spcPts val="3600"/>
              </a:spcBef>
              <a:defRPr sz="3268"/>
            </a:pPr>
            <a:r>
              <a:t>	Describe the structure of solids, liquids and gases in terms of particle separation, arrangement and types of motion </a:t>
            </a:r>
          </a:p>
          <a:p>
            <a:pPr marL="436880" indent="-436880" defTabSz="502412">
              <a:spcBef>
                <a:spcPts val="3600"/>
              </a:spcBef>
              <a:defRPr sz="3268"/>
            </a:pPr>
            <a:r>
              <a:t>	Describe changes of state in terms of melting, boiling, evaporation, freezing, condensation and sublimation </a:t>
            </a:r>
          </a:p>
          <a:p>
            <a:pPr marL="436880" indent="-436880" defTabSz="502412">
              <a:spcBef>
                <a:spcPts val="3600"/>
              </a:spcBef>
              <a:defRPr sz="3268"/>
            </a:pPr>
            <a:r>
              <a:t>      Explain changes of state in terms of the kinetic theory</a:t>
            </a:r>
          </a:p>
          <a:p>
            <a:pPr marL="436880" indent="-436880" defTabSz="502412">
              <a:spcBef>
                <a:spcPts val="3600"/>
              </a:spcBef>
              <a:defRPr sz="3268"/>
            </a:pPr>
            <a:r>
              <a:t>	Describe qualitatively the pressure and temperature of a gas in terms of the motion of its particles </a:t>
            </a:r>
          </a:p>
        </p:txBody>
      </p:sp>
    </p:spTree>
  </p:cSld>
  <p:clrMapOvr>
    <a:masterClrMapping/>
  </p:clrMapOvr>
  <p:transition xmlns:p14="http://schemas.microsoft.com/office/powerpoint/2010/main" spd="med" advClick="1" p14:dur="1000"/>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14" name="Shape 414"/>
          <p:cNvSpPr/>
          <p:nvPr>
            <p:ph type="title"/>
          </p:nvPr>
        </p:nvSpPr>
        <p:spPr>
          <a:prstGeom prst="rect">
            <a:avLst/>
          </a:prstGeom>
        </p:spPr>
        <p:txBody>
          <a:bodyPr/>
          <a:lstStyle/>
          <a:p>
            <a:pPr/>
            <a:r>
              <a:t>14.7 Carboxylic acids </a:t>
            </a:r>
          </a:p>
        </p:txBody>
      </p:sp>
      <p:sp>
        <p:nvSpPr>
          <p:cNvPr id="415" name="Shape 415"/>
          <p:cNvSpPr/>
          <p:nvPr>
            <p:ph type="body" idx="1"/>
          </p:nvPr>
        </p:nvSpPr>
        <p:spPr>
          <a:prstGeom prst="rect">
            <a:avLst/>
          </a:prstGeom>
        </p:spPr>
        <p:txBody>
          <a:bodyPr/>
          <a:lstStyle/>
          <a:p>
            <a:pPr marL="462280" indent="-462280" defTabSz="531622">
              <a:spcBef>
                <a:spcPts val="3800"/>
              </a:spcBef>
              <a:defRPr sz="3458"/>
            </a:pPr>
            <a:r>
              <a:t>Describe the properties of aqueous ethanoic acid </a:t>
            </a:r>
          </a:p>
          <a:p>
            <a:pPr marL="462280" indent="-462280" defTabSz="531622">
              <a:spcBef>
                <a:spcPts val="3800"/>
              </a:spcBef>
              <a:defRPr sz="3458"/>
            </a:pPr>
            <a:r>
              <a:t>	Describe the formation of ethanoic acid by the oxidation of ethanol</a:t>
            </a:r>
            <a:br/>
            <a:r>
              <a:t>by fermentation and with acidified potassium manganate(VII) </a:t>
            </a:r>
          </a:p>
          <a:p>
            <a:pPr marL="462280" indent="-462280" defTabSz="531622">
              <a:spcBef>
                <a:spcPts val="3800"/>
              </a:spcBef>
              <a:defRPr sz="3458"/>
            </a:pPr>
            <a:r>
              <a:t>	Describe ethanoic acid as a typical weak acid </a:t>
            </a:r>
          </a:p>
          <a:p>
            <a:pPr marL="462280" indent="-462280" defTabSz="531622">
              <a:spcBef>
                <a:spcPts val="3800"/>
              </a:spcBef>
              <a:defRPr sz="3458"/>
            </a:pPr>
            <a:r>
              <a:t>	Describe the reaction of a carboxylic acid with an alcohol in the presence of a catalyst to give an ester </a:t>
            </a:r>
          </a:p>
        </p:txBody>
      </p:sp>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17" name="Shape 417"/>
          <p:cNvSpPr/>
          <p:nvPr>
            <p:ph type="title"/>
          </p:nvPr>
        </p:nvSpPr>
        <p:spPr>
          <a:prstGeom prst="rect">
            <a:avLst/>
          </a:prstGeom>
        </p:spPr>
        <p:txBody>
          <a:bodyPr/>
          <a:lstStyle/>
          <a:p>
            <a:pPr/>
            <a:r>
              <a:t>14.8.1 Polymers </a:t>
            </a:r>
          </a:p>
        </p:txBody>
      </p:sp>
      <p:sp>
        <p:nvSpPr>
          <p:cNvPr id="418" name="Shape 418"/>
          <p:cNvSpPr/>
          <p:nvPr>
            <p:ph type="body" idx="1"/>
          </p:nvPr>
        </p:nvSpPr>
        <p:spPr>
          <a:prstGeom prst="rect">
            <a:avLst/>
          </a:prstGeom>
        </p:spPr>
        <p:txBody>
          <a:bodyPr/>
          <a:lstStyle/>
          <a:p>
            <a:pPr/>
            <a:r>
              <a:t>Define polymers as large molecules built up from small units (monomers) </a:t>
            </a:r>
          </a:p>
          <a:p>
            <a:pPr/>
            <a:r>
              <a:t>Understand that different polymers have different units and/or different linkages</a:t>
            </a:r>
          </a:p>
        </p:txBody>
      </p:sp>
    </p:spTree>
  </p:cSld>
  <p:clrMapOvr>
    <a:masterClrMapping/>
  </p:clrMapOvr>
  <p:transition xmlns:p14="http://schemas.microsoft.com/office/powerpoint/2010/main" spd="med" advClick="1" p14:dur="1000"/>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20" name="Shape 420"/>
          <p:cNvSpPr/>
          <p:nvPr>
            <p:ph type="title"/>
          </p:nvPr>
        </p:nvSpPr>
        <p:spPr>
          <a:prstGeom prst="rect">
            <a:avLst/>
          </a:prstGeom>
        </p:spPr>
        <p:txBody>
          <a:bodyPr/>
          <a:lstStyle/>
          <a:p>
            <a:pPr/>
            <a:r>
              <a:t>14.8.2 Synthetic polymers </a:t>
            </a:r>
          </a:p>
        </p:txBody>
      </p:sp>
      <p:sp>
        <p:nvSpPr>
          <p:cNvPr id="421" name="Shape 421"/>
          <p:cNvSpPr/>
          <p:nvPr>
            <p:ph type="body" idx="1"/>
          </p:nvPr>
        </p:nvSpPr>
        <p:spPr>
          <a:prstGeom prst="rect">
            <a:avLst/>
          </a:prstGeom>
        </p:spPr>
        <p:txBody>
          <a:bodyPr/>
          <a:lstStyle/>
          <a:p>
            <a:pPr marL="462280" indent="-462280" defTabSz="531622">
              <a:spcBef>
                <a:spcPts val="3800"/>
              </a:spcBef>
              <a:defRPr sz="3458"/>
            </a:pPr>
            <a:r>
              <a:t>	Name some typical uses of plastics and of man-made fibres such as nylon and Terylene </a:t>
            </a:r>
          </a:p>
          <a:p>
            <a:pPr marL="462280" indent="-462280" defTabSz="531622">
              <a:spcBef>
                <a:spcPts val="3800"/>
              </a:spcBef>
              <a:defRPr sz="3458"/>
            </a:pPr>
            <a:r>
              <a:t>	Describe the pollution problems caused by non- biodegradable plastics </a:t>
            </a:r>
          </a:p>
          <a:p>
            <a:pPr marL="462280" indent="-462280" defTabSz="531622">
              <a:spcBef>
                <a:spcPts val="3800"/>
              </a:spcBef>
              <a:defRPr sz="3458"/>
            </a:pPr>
            <a:r>
              <a:t>	Explain the differences between condensation and addition polymerisation </a:t>
            </a:r>
          </a:p>
          <a:p>
            <a:pPr marL="462280" indent="-462280" defTabSz="531622">
              <a:spcBef>
                <a:spcPts val="3800"/>
              </a:spcBef>
              <a:defRPr sz="3458"/>
            </a:pPr>
            <a:r>
              <a:t>	Deduce the structure of the polymer product from a given alkene and vice versa </a:t>
            </a:r>
          </a:p>
        </p:txBody>
      </p:sp>
    </p:spTree>
  </p:cSld>
  <p:clrMapOvr>
    <a:masterClrMapping/>
  </p:clrMapOvr>
  <p:transition xmlns:p14="http://schemas.microsoft.com/office/powerpoint/2010/main" spd="med" advClick="1" p14:dur="1000"/>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23" name="Shape 423"/>
          <p:cNvSpPr/>
          <p:nvPr>
            <p:ph type="title"/>
          </p:nvPr>
        </p:nvSpPr>
        <p:spPr>
          <a:prstGeom prst="rect">
            <a:avLst/>
          </a:prstGeom>
        </p:spPr>
        <p:txBody>
          <a:bodyPr/>
          <a:lstStyle/>
          <a:p>
            <a:pPr/>
            <a:r>
              <a:t>14.8.2 Synthetic polymers </a:t>
            </a:r>
          </a:p>
        </p:txBody>
      </p:sp>
      <p:sp>
        <p:nvSpPr>
          <p:cNvPr id="424" name="Shape 424"/>
          <p:cNvSpPr/>
          <p:nvPr>
            <p:ph type="body" idx="1"/>
          </p:nvPr>
        </p:nvSpPr>
        <p:spPr>
          <a:prstGeom prst="rect">
            <a:avLst/>
          </a:prstGeom>
        </p:spPr>
        <p:txBody>
          <a:bodyPr/>
          <a:lstStyle/>
          <a:p>
            <a:pPr marL="502919" indent="-502919" defTabSz="578358">
              <a:spcBef>
                <a:spcPts val="4100"/>
              </a:spcBef>
              <a:defRPr sz="3762"/>
            </a:pPr>
            <a:r>
              <a:t>Describe the formation of nylon (a polyamide) and Terylene (a polyester) by condensation polymerisation, the structure of nylon being represented as: </a:t>
            </a:r>
            <a:br/>
          </a:p>
          <a:p>
            <a:pPr marL="502919" indent="-502919" defTabSz="578358">
              <a:spcBef>
                <a:spcPts val="4100"/>
              </a:spcBef>
              <a:defRPr sz="3762"/>
            </a:pPr>
          </a:p>
          <a:p>
            <a:pPr marL="502919" indent="-502919" defTabSz="578358">
              <a:spcBef>
                <a:spcPts val="4100"/>
              </a:spcBef>
              <a:defRPr sz="3762"/>
            </a:pPr>
            <a:r>
              <a:t>	and the structure of Terylene as:</a:t>
            </a:r>
            <a:br/>
            <a:br/>
          </a:p>
        </p:txBody>
      </p:sp>
      <p:pic>
        <p:nvPicPr>
          <p:cNvPr id="425" name="Screen Shot 2015-10-07 at 13.48.41.png"/>
          <p:cNvPicPr>
            <a:picLocks noChangeAspect="1"/>
          </p:cNvPicPr>
          <p:nvPr/>
        </p:nvPicPr>
        <p:blipFill>
          <a:blip r:embed="rId2">
            <a:extLst/>
          </a:blip>
          <a:srcRect l="0" t="9264" r="0" b="46939"/>
          <a:stretch>
            <a:fillRect/>
          </a:stretch>
        </p:blipFill>
        <p:spPr>
          <a:xfrm>
            <a:off x="2432050" y="5387577"/>
            <a:ext cx="8140700" cy="1518458"/>
          </a:xfrm>
          <a:prstGeom prst="rect">
            <a:avLst/>
          </a:prstGeom>
          <a:ln w="12700">
            <a:miter lim="400000"/>
          </a:ln>
        </p:spPr>
      </p:pic>
      <p:pic>
        <p:nvPicPr>
          <p:cNvPr id="426" name="Screen Shot 2015-10-07 at 13.48.41.png"/>
          <p:cNvPicPr>
            <a:picLocks noChangeAspect="1"/>
          </p:cNvPicPr>
          <p:nvPr/>
        </p:nvPicPr>
        <p:blipFill>
          <a:blip r:embed="rId2">
            <a:extLst/>
          </a:blip>
          <a:srcRect l="0" t="70813" r="0" b="0"/>
          <a:stretch>
            <a:fillRect/>
          </a:stretch>
        </p:blipFill>
        <p:spPr>
          <a:xfrm>
            <a:off x="2432050" y="8051639"/>
            <a:ext cx="8140700" cy="1011916"/>
          </a:xfrm>
          <a:prstGeom prst="rect">
            <a:avLst/>
          </a:prstGeom>
          <a:ln w="12700">
            <a:miter lim="400000"/>
          </a:ln>
        </p:spPr>
      </p:pic>
    </p:spTree>
  </p:cSld>
  <p:clrMapOvr>
    <a:masterClrMapping/>
  </p:clrMapOvr>
  <p:transition xmlns:p14="http://schemas.microsoft.com/office/powerpoint/2010/main" spd="med" advClick="1" p14:dur="1000"/>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28" name="Shape 428"/>
          <p:cNvSpPr/>
          <p:nvPr>
            <p:ph type="title"/>
          </p:nvPr>
        </p:nvSpPr>
        <p:spPr>
          <a:prstGeom prst="rect">
            <a:avLst/>
          </a:prstGeom>
        </p:spPr>
        <p:txBody>
          <a:bodyPr/>
          <a:lstStyle/>
          <a:p>
            <a:pPr/>
            <a:r>
              <a:t>14.8.3 Natural polymers </a:t>
            </a:r>
          </a:p>
        </p:txBody>
      </p:sp>
      <p:sp>
        <p:nvSpPr>
          <p:cNvPr id="429" name="Shape 429"/>
          <p:cNvSpPr/>
          <p:nvPr>
            <p:ph type="body" idx="1"/>
          </p:nvPr>
        </p:nvSpPr>
        <p:spPr>
          <a:prstGeom prst="rect">
            <a:avLst/>
          </a:prstGeom>
        </p:spPr>
        <p:txBody>
          <a:bodyPr/>
          <a:lstStyle/>
          <a:p>
            <a:pPr marL="441959" indent="-441959" defTabSz="508254">
              <a:spcBef>
                <a:spcPts val="3600"/>
              </a:spcBef>
              <a:defRPr sz="3306"/>
            </a:pPr>
            <a:r>
              <a:t>Name proteins and carbohydrates as constituents of food </a:t>
            </a:r>
          </a:p>
          <a:p>
            <a:pPr marL="441959" indent="-441959" defTabSz="508254">
              <a:spcBef>
                <a:spcPts val="3600"/>
              </a:spcBef>
              <a:defRPr sz="3306"/>
            </a:pPr>
            <a:r>
              <a:t>	Describe proteins as possessing the same (amide) linkages as nylon but with different units </a:t>
            </a:r>
          </a:p>
          <a:p>
            <a:pPr marL="441959" indent="-441959" defTabSz="508254">
              <a:spcBef>
                <a:spcPts val="3600"/>
              </a:spcBef>
              <a:defRPr sz="3306"/>
            </a:pPr>
            <a:r>
              <a:t>	Describe the structure of proteins as: </a:t>
            </a:r>
          </a:p>
          <a:p>
            <a:pPr marL="441959" indent="-441959" defTabSz="508254">
              <a:spcBef>
                <a:spcPts val="3600"/>
              </a:spcBef>
              <a:defRPr sz="3306"/>
            </a:pPr>
          </a:p>
          <a:p>
            <a:pPr marL="441959" indent="-441959" defTabSz="508254">
              <a:spcBef>
                <a:spcPts val="3600"/>
              </a:spcBef>
              <a:defRPr sz="3306"/>
            </a:pPr>
          </a:p>
        </p:txBody>
      </p:sp>
      <p:pic>
        <p:nvPicPr>
          <p:cNvPr id="430" name="Screen Shot 2015-10-07 at 13.52.43.png"/>
          <p:cNvPicPr>
            <a:picLocks noChangeAspect="1"/>
          </p:cNvPicPr>
          <p:nvPr/>
        </p:nvPicPr>
        <p:blipFill>
          <a:blip r:embed="rId2">
            <a:extLst/>
          </a:blip>
          <a:stretch>
            <a:fillRect/>
          </a:stretch>
        </p:blipFill>
        <p:spPr>
          <a:xfrm>
            <a:off x="20586774" y="-2466054"/>
            <a:ext cx="8026401" cy="1981201"/>
          </a:xfrm>
          <a:prstGeom prst="rect">
            <a:avLst/>
          </a:prstGeom>
          <a:ln w="12700">
            <a:miter lim="400000"/>
          </a:ln>
        </p:spPr>
      </p:pic>
      <p:pic>
        <p:nvPicPr>
          <p:cNvPr id="431" name="Screen Shot 2015-10-07 at 13.52.43.png"/>
          <p:cNvPicPr>
            <a:picLocks noChangeAspect="1"/>
          </p:cNvPicPr>
          <p:nvPr/>
        </p:nvPicPr>
        <p:blipFill>
          <a:blip r:embed="rId2">
            <a:extLst/>
          </a:blip>
          <a:stretch>
            <a:fillRect/>
          </a:stretch>
        </p:blipFill>
        <p:spPr>
          <a:xfrm>
            <a:off x="2489200" y="6960230"/>
            <a:ext cx="8026400" cy="1981201"/>
          </a:xfrm>
          <a:prstGeom prst="rect">
            <a:avLst/>
          </a:prstGeom>
          <a:ln w="12700">
            <a:miter lim="400000"/>
          </a:ln>
        </p:spPr>
      </p:pic>
    </p:spTree>
  </p:cSld>
  <p:clrMapOvr>
    <a:masterClrMapping/>
  </p:clrMapOvr>
  <p:transition xmlns:p14="http://schemas.microsoft.com/office/powerpoint/2010/main" spd="med" advClick="1" p14:dur="1000"/>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33" name="Shape 433"/>
          <p:cNvSpPr/>
          <p:nvPr>
            <p:ph type="title"/>
          </p:nvPr>
        </p:nvSpPr>
        <p:spPr>
          <a:prstGeom prst="rect">
            <a:avLst/>
          </a:prstGeom>
        </p:spPr>
        <p:txBody>
          <a:bodyPr/>
          <a:lstStyle/>
          <a:p>
            <a:pPr/>
            <a:r>
              <a:t>14.8.3 Natural polymers </a:t>
            </a:r>
          </a:p>
        </p:txBody>
      </p:sp>
      <p:sp>
        <p:nvSpPr>
          <p:cNvPr id="434" name="Shape 434"/>
          <p:cNvSpPr/>
          <p:nvPr>
            <p:ph type="body" idx="1"/>
          </p:nvPr>
        </p:nvSpPr>
        <p:spPr>
          <a:prstGeom prst="rect">
            <a:avLst/>
          </a:prstGeom>
        </p:spPr>
        <p:txBody>
          <a:bodyPr/>
          <a:lstStyle/>
          <a:p>
            <a:pPr/>
            <a:r>
              <a:t>	Describe the hydrolysis of proteins to amino acids (Structures and names are not required.) </a:t>
            </a:r>
          </a:p>
          <a:p>
            <a:pPr/>
            <a:r>
              <a:t>	Describe complex carbohydrates in terms of</a:t>
            </a:r>
            <a:br/>
            <a:r>
              <a:t>a large number of sugar units, considered as</a:t>
            </a:r>
            <a:br/>
            <a:br/>
          </a:p>
          <a:p>
            <a:pPr/>
            <a:br/>
          </a:p>
        </p:txBody>
      </p:sp>
      <p:pic>
        <p:nvPicPr>
          <p:cNvPr id="435" name="Screen Shot 2015-10-07 at 13.52.47.png"/>
          <p:cNvPicPr>
            <a:picLocks noChangeAspect="1"/>
          </p:cNvPicPr>
          <p:nvPr/>
        </p:nvPicPr>
        <p:blipFill>
          <a:blip r:embed="rId2">
            <a:extLst/>
          </a:blip>
          <a:srcRect l="0" t="16825" r="0" b="0"/>
          <a:stretch>
            <a:fillRect/>
          </a:stretch>
        </p:blipFill>
        <p:spPr>
          <a:xfrm>
            <a:off x="3608652" y="6732081"/>
            <a:ext cx="5787496" cy="1149951"/>
          </a:xfrm>
          <a:prstGeom prst="rect">
            <a:avLst/>
          </a:prstGeom>
          <a:ln w="12700">
            <a:miter lim="400000"/>
          </a:ln>
        </p:spPr>
      </p:pic>
    </p:spTree>
  </p:cSld>
  <p:clrMapOvr>
    <a:masterClrMapping/>
  </p:clrMapOvr>
  <p:transition xmlns:p14="http://schemas.microsoft.com/office/powerpoint/2010/main" spd="med" advClick="1" p14:dur="1000"/>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37" name="Shape 437"/>
          <p:cNvSpPr/>
          <p:nvPr>
            <p:ph type="title"/>
          </p:nvPr>
        </p:nvSpPr>
        <p:spPr>
          <a:prstGeom prst="rect">
            <a:avLst/>
          </a:prstGeom>
        </p:spPr>
        <p:txBody>
          <a:bodyPr/>
          <a:lstStyle/>
          <a:p>
            <a:pPr/>
            <a:r>
              <a:t>14.8.3 Natural polymers </a:t>
            </a:r>
          </a:p>
        </p:txBody>
      </p:sp>
      <p:sp>
        <p:nvSpPr>
          <p:cNvPr id="438" name="Shape 438"/>
          <p:cNvSpPr/>
          <p:nvPr>
            <p:ph type="body" idx="1"/>
          </p:nvPr>
        </p:nvSpPr>
        <p:spPr>
          <a:prstGeom prst="rect">
            <a:avLst/>
          </a:prstGeom>
        </p:spPr>
        <p:txBody>
          <a:bodyPr/>
          <a:lstStyle/>
          <a:p>
            <a:pPr marL="426719" indent="-426719" defTabSz="490727">
              <a:spcBef>
                <a:spcPts val="3500"/>
              </a:spcBef>
              <a:defRPr sz="3191"/>
            </a:pPr>
            <a:r>
              <a:t>	Describe the hydrolysis of proteins to amino acids (Structures and names are not required.) </a:t>
            </a:r>
          </a:p>
          <a:p>
            <a:pPr marL="426719" indent="-426719" defTabSz="490727">
              <a:spcBef>
                <a:spcPts val="3500"/>
              </a:spcBef>
              <a:defRPr sz="3191"/>
            </a:pPr>
            <a:r>
              <a:t>	Describe complex carbohydrates in terms of</a:t>
            </a:r>
            <a:br/>
            <a:r>
              <a:t>a large number of sugar units, considered as</a:t>
            </a:r>
            <a:br/>
            <a:br/>
          </a:p>
          <a:p>
            <a:pPr marL="426719" indent="-426719" defTabSz="490727">
              <a:spcBef>
                <a:spcPts val="3500"/>
              </a:spcBef>
              <a:defRPr sz="3191"/>
            </a:pPr>
            <a:r>
              <a:t>	joined together by condensation polymerisation </a:t>
            </a:r>
            <a:br/>
          </a:p>
          <a:p>
            <a:pPr marL="426719" indent="-426719" defTabSz="490727">
              <a:spcBef>
                <a:spcPts val="3500"/>
              </a:spcBef>
              <a:defRPr sz="3191"/>
            </a:pPr>
            <a:r>
              <a:t>eg</a:t>
            </a:r>
          </a:p>
        </p:txBody>
      </p:sp>
      <p:pic>
        <p:nvPicPr>
          <p:cNvPr id="439" name="Screen Shot 2015-10-07 at 13.52.47.png"/>
          <p:cNvPicPr>
            <a:picLocks noChangeAspect="1"/>
          </p:cNvPicPr>
          <p:nvPr/>
        </p:nvPicPr>
        <p:blipFill>
          <a:blip r:embed="rId2">
            <a:extLst/>
          </a:blip>
          <a:srcRect l="0" t="16825" r="0" b="0"/>
          <a:stretch>
            <a:fillRect/>
          </a:stretch>
        </p:blipFill>
        <p:spPr>
          <a:xfrm>
            <a:off x="3608585" y="5571728"/>
            <a:ext cx="5787496" cy="1149950"/>
          </a:xfrm>
          <a:prstGeom prst="rect">
            <a:avLst/>
          </a:prstGeom>
          <a:ln w="12700">
            <a:miter lim="400000"/>
          </a:ln>
        </p:spPr>
      </p:pic>
      <p:pic>
        <p:nvPicPr>
          <p:cNvPr id="440" name="Screen Shot 2015-10-07 at 13.52.53.png"/>
          <p:cNvPicPr>
            <a:picLocks noChangeAspect="1"/>
          </p:cNvPicPr>
          <p:nvPr/>
        </p:nvPicPr>
        <p:blipFill>
          <a:blip r:embed="rId3">
            <a:extLst/>
          </a:blip>
          <a:stretch>
            <a:fillRect/>
          </a:stretch>
        </p:blipFill>
        <p:spPr>
          <a:xfrm>
            <a:off x="1983005" y="8276305"/>
            <a:ext cx="9038790" cy="770900"/>
          </a:xfrm>
          <a:prstGeom prst="rect">
            <a:avLst/>
          </a:prstGeom>
          <a:ln w="12700">
            <a:miter lim="400000"/>
          </a:ln>
        </p:spPr>
      </p:pic>
    </p:spTree>
  </p:cSld>
  <p:clrMapOvr>
    <a:masterClrMapping/>
  </p:clrMapOvr>
  <p:transition xmlns:p14="http://schemas.microsoft.com/office/powerpoint/2010/main" spd="med" advClick="1" p14:dur="1000"/>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69921"/>
        </a:solidFill>
      </p:bgPr>
    </p:bg>
    <p:spTree>
      <p:nvGrpSpPr>
        <p:cNvPr id="1" name=""/>
        <p:cNvGrpSpPr/>
        <p:nvPr/>
      </p:nvGrpSpPr>
      <p:grpSpPr>
        <a:xfrm>
          <a:off x="0" y="0"/>
          <a:ext cx="0" cy="0"/>
          <a:chOff x="0" y="0"/>
          <a:chExt cx="0" cy="0"/>
        </a:xfrm>
      </p:grpSpPr>
      <p:sp>
        <p:nvSpPr>
          <p:cNvPr id="442" name="Shape 442"/>
          <p:cNvSpPr/>
          <p:nvPr>
            <p:ph type="title"/>
          </p:nvPr>
        </p:nvSpPr>
        <p:spPr>
          <a:prstGeom prst="rect">
            <a:avLst/>
          </a:prstGeom>
        </p:spPr>
        <p:txBody>
          <a:bodyPr/>
          <a:lstStyle/>
          <a:p>
            <a:pPr/>
            <a:r>
              <a:t>14.8.3 Natural polymers </a:t>
            </a:r>
          </a:p>
        </p:txBody>
      </p:sp>
      <p:sp>
        <p:nvSpPr>
          <p:cNvPr id="443" name="Shape 443"/>
          <p:cNvSpPr/>
          <p:nvPr>
            <p:ph type="body" idx="1"/>
          </p:nvPr>
        </p:nvSpPr>
        <p:spPr>
          <a:prstGeom prst="rect">
            <a:avLst/>
          </a:prstGeom>
        </p:spPr>
        <p:txBody>
          <a:bodyPr/>
          <a:lstStyle/>
          <a:p>
            <a:pPr marL="502919" indent="-502919" defTabSz="578358">
              <a:spcBef>
                <a:spcPts val="4100"/>
              </a:spcBef>
              <a:defRPr sz="3762"/>
            </a:pPr>
            <a:r>
              <a:t>	Describe the hydrolysis of complex carbohydrates (e.g. starch), by acids or enzymes to give simple sugars </a:t>
            </a:r>
          </a:p>
          <a:p>
            <a:pPr marL="502919" indent="-502919" defTabSz="578358">
              <a:spcBef>
                <a:spcPts val="4100"/>
              </a:spcBef>
              <a:defRPr sz="3762"/>
            </a:pPr>
            <a:r>
              <a:t>	Describe the fermentation of simple sugars to produce ethanol (and carbon dioxide) (Candidates will not be expected to give the molecular formulae of sugars.) </a:t>
            </a:r>
          </a:p>
          <a:p>
            <a:pPr marL="502919" indent="-502919" defTabSz="578358">
              <a:spcBef>
                <a:spcPts val="4100"/>
              </a:spcBef>
              <a:defRPr sz="3762"/>
            </a:pPr>
            <a:r>
              <a:t>	Describe, in outline, the usefulness of chromatography in separating and identifying the products of hydrolysis of carbohydrates and proteins </a:t>
            </a:r>
          </a:p>
        </p:txBody>
      </p:sp>
    </p:spTree>
  </p:cSld>
  <p:clrMapOvr>
    <a:masterClrMapping/>
  </p:clrMapOvr>
  <p:transition xmlns:p14="http://schemas.microsoft.com/office/powerpoint/2010/main" spd="med" advClick="1" p14:dur="1000"/>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B484A"/>
        </a:solidFill>
      </p:bgPr>
    </p:bg>
    <p:spTree>
      <p:nvGrpSpPr>
        <p:cNvPr id="1" name=""/>
        <p:cNvGrpSpPr/>
        <p:nvPr/>
      </p:nvGrpSpPr>
      <p:grpSpPr>
        <a:xfrm>
          <a:off x="0" y="0"/>
          <a:ext cx="0" cy="0"/>
          <a:chOff x="0" y="0"/>
          <a:chExt cx="0" cy="0"/>
        </a:xfrm>
      </p:grpSpPr>
      <p:sp>
        <p:nvSpPr>
          <p:cNvPr id="445" name="Shape 445"/>
          <p:cNvSpPr/>
          <p:nvPr>
            <p:ph type="title"/>
          </p:nvPr>
        </p:nvSpPr>
        <p:spPr>
          <a:prstGeom prst="rect">
            <a:avLst/>
          </a:prstGeom>
        </p:spPr>
        <p:txBody>
          <a:bodyPr/>
          <a:lstStyle/>
          <a:p>
            <a:pPr/>
            <a:r>
              <a:t>15. Data</a:t>
            </a:r>
          </a:p>
        </p:txBody>
      </p:sp>
    </p:spTree>
  </p:cSld>
  <p:clrMapOvr>
    <a:masterClrMapping/>
  </p:clrMapOvr>
  <p:transition xmlns:p14="http://schemas.microsoft.com/office/powerpoint/2010/main" spd="med" advClick="1" p14:dur="1000"/>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B484A"/>
        </a:solidFill>
      </p:bgPr>
    </p:bg>
    <p:spTree>
      <p:nvGrpSpPr>
        <p:cNvPr id="1" name=""/>
        <p:cNvGrpSpPr/>
        <p:nvPr/>
      </p:nvGrpSpPr>
      <p:grpSpPr>
        <a:xfrm>
          <a:off x="0" y="0"/>
          <a:ext cx="0" cy="0"/>
          <a:chOff x="0" y="0"/>
          <a:chExt cx="0" cy="0"/>
        </a:xfrm>
      </p:grpSpPr>
      <p:sp>
        <p:nvSpPr>
          <p:cNvPr id="447" name="Shape 447"/>
          <p:cNvSpPr/>
          <p:nvPr>
            <p:ph type="title"/>
          </p:nvPr>
        </p:nvSpPr>
        <p:spPr>
          <a:prstGeom prst="rect">
            <a:avLst/>
          </a:prstGeom>
        </p:spPr>
        <p:txBody>
          <a:bodyPr/>
          <a:lstStyle/>
          <a:p>
            <a:pPr/>
            <a:r>
              <a:t>15.1 Periodic Table</a:t>
            </a:r>
          </a:p>
        </p:txBody>
      </p:sp>
      <p:pic>
        <p:nvPicPr>
          <p:cNvPr id="448" name="Screen Shot 2015-10-07 at 13.57.36.png"/>
          <p:cNvPicPr>
            <a:picLocks noChangeAspect="1"/>
          </p:cNvPicPr>
          <p:nvPr/>
        </p:nvPicPr>
        <p:blipFill>
          <a:blip r:embed="rId2">
            <a:extLst/>
          </a:blip>
          <a:stretch>
            <a:fillRect/>
          </a:stretch>
        </p:blipFill>
        <p:spPr>
          <a:xfrm>
            <a:off x="1454394" y="2660650"/>
            <a:ext cx="10096012" cy="7162651"/>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2935A"/>
        </a:solidFill>
      </p:bgPr>
    </p:bg>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a:r>
              <a:t>1. The particulate nature of matter </a:t>
            </a:r>
          </a:p>
        </p:txBody>
      </p:sp>
      <p:sp>
        <p:nvSpPr>
          <p:cNvPr id="198" name="Shape 198"/>
          <p:cNvSpPr/>
          <p:nvPr>
            <p:ph type="body" idx="1"/>
          </p:nvPr>
        </p:nvSpPr>
        <p:spPr>
          <a:prstGeom prst="rect">
            <a:avLst/>
          </a:prstGeom>
        </p:spPr>
        <p:txBody>
          <a:bodyPr/>
          <a:lstStyle/>
          <a:p>
            <a:pPr marL="396239" indent="-396239" defTabSz="455675">
              <a:spcBef>
                <a:spcPts val="3200"/>
              </a:spcBef>
              <a:defRPr sz="2964"/>
            </a:pPr>
            <a:r>
              <a:t>	Show an understanding of the random motion of particles in a suspension (sometimes known as Brownian motion) as evidence for the kinetic particle (atoms, molecules or ions) model of matter </a:t>
            </a:r>
          </a:p>
          <a:p>
            <a:pPr marL="396239" indent="-396239" defTabSz="455675">
              <a:spcBef>
                <a:spcPts val="3200"/>
              </a:spcBef>
              <a:defRPr sz="2964"/>
            </a:pPr>
            <a:r>
              <a:t>	Describe and explain diffusion </a:t>
            </a:r>
          </a:p>
          <a:p>
            <a:pPr marL="396239" indent="-396239" defTabSz="455675">
              <a:spcBef>
                <a:spcPts val="3200"/>
              </a:spcBef>
              <a:defRPr sz="2964"/>
            </a:pPr>
            <a:r>
              <a:t>	Describe and explain Brownian motion in terms of random molecular bombardment </a:t>
            </a:r>
          </a:p>
          <a:p>
            <a:pPr marL="396239" indent="-396239" defTabSz="455675">
              <a:spcBef>
                <a:spcPts val="3200"/>
              </a:spcBef>
              <a:defRPr sz="2964"/>
            </a:pPr>
            <a:r>
              <a:t>	State evidence for Brownian motion </a:t>
            </a:r>
          </a:p>
          <a:p>
            <a:pPr marL="396239" indent="-396239" defTabSz="455675">
              <a:spcBef>
                <a:spcPts val="3200"/>
              </a:spcBef>
              <a:defRPr sz="2964"/>
            </a:pPr>
            <a:r>
              <a:t>	Describe and explain dependence of rate of diffusion on molecular mass </a:t>
            </a:r>
          </a:p>
        </p:txBody>
      </p:sp>
    </p:spTree>
  </p:cSld>
  <p:clrMapOvr>
    <a:masterClrMapping/>
  </p:clrMapOvr>
  <p:transition xmlns:p14="http://schemas.microsoft.com/office/powerpoint/2010/main" spd="med" advClick="1" p14:dur="1000"/>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B484A"/>
        </a:solidFill>
      </p:bgPr>
    </p:bg>
    <p:spTree>
      <p:nvGrpSpPr>
        <p:cNvPr id="1" name=""/>
        <p:cNvGrpSpPr/>
        <p:nvPr/>
      </p:nvGrpSpPr>
      <p:grpSpPr>
        <a:xfrm>
          <a:off x="0" y="0"/>
          <a:ext cx="0" cy="0"/>
          <a:chOff x="0" y="0"/>
          <a:chExt cx="0" cy="0"/>
        </a:xfrm>
      </p:grpSpPr>
      <p:sp>
        <p:nvSpPr>
          <p:cNvPr id="450" name="Shape 450"/>
          <p:cNvSpPr/>
          <p:nvPr>
            <p:ph type="title"/>
          </p:nvPr>
        </p:nvSpPr>
        <p:spPr>
          <a:prstGeom prst="rect">
            <a:avLst/>
          </a:prstGeom>
        </p:spPr>
        <p:txBody>
          <a:bodyPr/>
          <a:lstStyle/>
          <a:p>
            <a:pPr/>
            <a:r>
              <a:t>15.2 Tests</a:t>
            </a:r>
          </a:p>
        </p:txBody>
      </p:sp>
      <p:pic>
        <p:nvPicPr>
          <p:cNvPr id="451" name="Screen Shot 2015-10-07 at 14.01.21.png"/>
          <p:cNvPicPr>
            <a:picLocks noChangeAspect="1"/>
          </p:cNvPicPr>
          <p:nvPr/>
        </p:nvPicPr>
        <p:blipFill>
          <a:blip r:embed="rId2">
            <a:extLst/>
          </a:blip>
          <a:stretch>
            <a:fillRect/>
          </a:stretch>
        </p:blipFill>
        <p:spPr>
          <a:xfrm>
            <a:off x="355600" y="2124143"/>
            <a:ext cx="12293600" cy="7424057"/>
          </a:xfrm>
          <a:prstGeom prst="rect">
            <a:avLst/>
          </a:prstGeom>
          <a:ln w="12700">
            <a:miter lim="400000"/>
          </a:ln>
        </p:spPr>
      </p:pic>
    </p:spTree>
  </p:cSld>
  <p:clrMapOvr>
    <a:masterClrMapping/>
  </p:clrMapOvr>
  <p:transition xmlns:p14="http://schemas.microsoft.com/office/powerpoint/2010/main" spd="med" advClick="1" p14:dur="1000"/>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B484A"/>
        </a:solidFill>
      </p:bgPr>
    </p:bg>
    <p:spTree>
      <p:nvGrpSpPr>
        <p:cNvPr id="1" name=""/>
        <p:cNvGrpSpPr/>
        <p:nvPr/>
      </p:nvGrpSpPr>
      <p:grpSpPr>
        <a:xfrm>
          <a:off x="0" y="0"/>
          <a:ext cx="0" cy="0"/>
          <a:chOff x="0" y="0"/>
          <a:chExt cx="0" cy="0"/>
        </a:xfrm>
      </p:grpSpPr>
      <p:sp>
        <p:nvSpPr>
          <p:cNvPr id="453" name="Shape 453"/>
          <p:cNvSpPr/>
          <p:nvPr>
            <p:ph type="title"/>
          </p:nvPr>
        </p:nvSpPr>
        <p:spPr>
          <a:prstGeom prst="rect">
            <a:avLst/>
          </a:prstGeom>
        </p:spPr>
        <p:txBody>
          <a:bodyPr/>
          <a:lstStyle/>
          <a:p>
            <a:pPr/>
            <a:r>
              <a:t>15.2 Tests</a:t>
            </a:r>
          </a:p>
        </p:txBody>
      </p:sp>
      <p:pic>
        <p:nvPicPr>
          <p:cNvPr id="454" name="Screen Shot 2015-10-07 at 14.01.31.png"/>
          <p:cNvPicPr>
            <a:picLocks noChangeAspect="1"/>
          </p:cNvPicPr>
          <p:nvPr/>
        </p:nvPicPr>
        <p:blipFill>
          <a:blip r:embed="rId2">
            <a:extLst/>
          </a:blip>
          <a:stretch>
            <a:fillRect/>
          </a:stretch>
        </p:blipFill>
        <p:spPr>
          <a:xfrm>
            <a:off x="266292" y="2903376"/>
            <a:ext cx="12472216" cy="6486848"/>
          </a:xfrm>
          <a:prstGeom prst="rect">
            <a:avLst/>
          </a:prstGeom>
          <a:ln w="12700">
            <a:miter lim="400000"/>
          </a:ln>
        </p:spPr>
      </p:pic>
    </p:spTree>
  </p:cSld>
  <p:clrMapOvr>
    <a:masterClrMapping/>
  </p:clrMapOvr>
  <p:transition xmlns:p14="http://schemas.microsoft.com/office/powerpoint/2010/main" spd="med" advClick="1" p14:dur="1000"/>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B484A"/>
        </a:solidFill>
      </p:bgPr>
    </p:bg>
    <p:spTree>
      <p:nvGrpSpPr>
        <p:cNvPr id="1" name=""/>
        <p:cNvGrpSpPr/>
        <p:nvPr/>
      </p:nvGrpSpPr>
      <p:grpSpPr>
        <a:xfrm>
          <a:off x="0" y="0"/>
          <a:ext cx="0" cy="0"/>
          <a:chOff x="0" y="0"/>
          <a:chExt cx="0" cy="0"/>
        </a:xfrm>
      </p:grpSpPr>
      <p:sp>
        <p:nvSpPr>
          <p:cNvPr id="456" name="Shape 456"/>
          <p:cNvSpPr/>
          <p:nvPr>
            <p:ph type="title"/>
          </p:nvPr>
        </p:nvSpPr>
        <p:spPr>
          <a:prstGeom prst="rect">
            <a:avLst/>
          </a:prstGeom>
        </p:spPr>
        <p:txBody>
          <a:bodyPr/>
          <a:lstStyle/>
          <a:p>
            <a:pPr/>
            <a:r>
              <a:t>15.2 Tests</a:t>
            </a:r>
          </a:p>
        </p:txBody>
      </p:sp>
      <p:pic>
        <p:nvPicPr>
          <p:cNvPr id="457" name="Screen Shot 2015-10-07 at 14.01.39.png"/>
          <p:cNvPicPr>
            <a:picLocks noChangeAspect="1"/>
          </p:cNvPicPr>
          <p:nvPr/>
        </p:nvPicPr>
        <p:blipFill>
          <a:blip r:embed="rId2">
            <a:extLst/>
          </a:blip>
          <a:stretch>
            <a:fillRect/>
          </a:stretch>
        </p:blipFill>
        <p:spPr>
          <a:xfrm>
            <a:off x="-1" y="4060648"/>
            <a:ext cx="13004801" cy="4172304"/>
          </a:xfrm>
          <a:prstGeom prst="rect">
            <a:avLst/>
          </a:prstGeom>
          <a:ln w="12700">
            <a:miter lim="400000"/>
          </a:ln>
        </p:spPr>
      </p:pic>
    </p:spTree>
  </p:cSld>
  <p:clrMapOvr>
    <a:masterClrMapping/>
  </p:clrMapOvr>
  <p:transition xmlns:p14="http://schemas.microsoft.com/office/powerpoint/2010/main" spd="med" advClick="1" p14:dur="1000"/>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B484A"/>
        </a:solidFill>
      </p:bgPr>
    </p:bg>
    <p:spTree>
      <p:nvGrpSpPr>
        <p:cNvPr id="1" name=""/>
        <p:cNvGrpSpPr/>
        <p:nvPr/>
      </p:nvGrpSpPr>
      <p:grpSpPr>
        <a:xfrm>
          <a:off x="0" y="0"/>
          <a:ext cx="0" cy="0"/>
          <a:chOff x="0" y="0"/>
          <a:chExt cx="0" cy="0"/>
        </a:xfrm>
      </p:grpSpPr>
      <p:sp>
        <p:nvSpPr>
          <p:cNvPr id="459" name="Shape 459"/>
          <p:cNvSpPr/>
          <p:nvPr>
            <p:ph type="title"/>
          </p:nvPr>
        </p:nvSpPr>
        <p:spPr>
          <a:prstGeom prst="rect">
            <a:avLst/>
          </a:prstGeom>
        </p:spPr>
        <p:txBody>
          <a:bodyPr/>
          <a:lstStyle/>
          <a:p>
            <a:pPr/>
            <a:r>
              <a:t>15.2 Tests</a:t>
            </a:r>
          </a:p>
        </p:txBody>
      </p:sp>
      <p:pic>
        <p:nvPicPr>
          <p:cNvPr id="460" name="Screen Shot 2015-10-07 at 14.01.50.png"/>
          <p:cNvPicPr>
            <a:picLocks noChangeAspect="1"/>
          </p:cNvPicPr>
          <p:nvPr/>
        </p:nvPicPr>
        <p:blipFill>
          <a:blip r:embed="rId2">
            <a:extLst/>
          </a:blip>
          <a:stretch>
            <a:fillRect/>
          </a:stretch>
        </p:blipFill>
        <p:spPr>
          <a:xfrm>
            <a:off x="63500" y="2743326"/>
            <a:ext cx="12877800" cy="4851401"/>
          </a:xfrm>
          <a:prstGeom prst="rect">
            <a:avLst/>
          </a:prstGeom>
          <a:ln w="12700">
            <a:miter lim="400000"/>
          </a:ln>
        </p:spPr>
      </p:pic>
    </p:spTree>
  </p:cSld>
  <p:clrMapOvr>
    <a:masterClrMapping/>
  </p:clrMapOvr>
  <p:transition xmlns:p14="http://schemas.microsoft.com/office/powerpoint/2010/main" spd="med" advClick="1" p14:dur="1000"/>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62" name="Shape 462"/>
          <p:cNvSpPr/>
          <p:nvPr>
            <p:ph type="title"/>
          </p:nvPr>
        </p:nvSpPr>
        <p:spPr>
          <a:prstGeom prst="rect">
            <a:avLst/>
          </a:prstGeom>
        </p:spPr>
        <p:txBody>
          <a:bodyPr/>
          <a:lstStyle/>
          <a:p>
            <a:pPr/>
            <a:r>
              <a:t>16. Exam Questions</a:t>
            </a:r>
          </a:p>
        </p:txBody>
      </p:sp>
    </p:spTree>
  </p:cSld>
  <p:clrMapOvr>
    <a:masterClrMapping/>
  </p:clrMapOvr>
  <p:transition xmlns:p14="http://schemas.microsoft.com/office/powerpoint/2010/main" spd="med" advClick="1" p14:dur="1000"/>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64" name="Shape 464"/>
          <p:cNvSpPr/>
          <p:nvPr>
            <p:ph type="title"/>
          </p:nvPr>
        </p:nvSpPr>
        <p:spPr>
          <a:prstGeom prst="rect">
            <a:avLst/>
          </a:prstGeom>
        </p:spPr>
        <p:txBody>
          <a:bodyPr/>
          <a:lstStyle>
            <a:lvl1pPr defTabSz="560831">
              <a:defRPr spc="-122" sz="6144"/>
            </a:lvl1pPr>
          </a:lstStyle>
          <a:p>
            <a:pPr/>
            <a:r>
              <a:t>15.1 Glossary of terms used in science papers </a:t>
            </a:r>
          </a:p>
        </p:txBody>
      </p:sp>
      <p:sp>
        <p:nvSpPr>
          <p:cNvPr id="465" name="Shape 465"/>
          <p:cNvSpPr/>
          <p:nvPr>
            <p:ph type="body" idx="1"/>
          </p:nvPr>
        </p:nvSpPr>
        <p:spPr>
          <a:prstGeom prst="rect">
            <a:avLst/>
          </a:prstGeom>
        </p:spPr>
        <p:txBody>
          <a:bodyPr/>
          <a:lstStyle/>
          <a:p>
            <a:pPr marL="284479" indent="-284479" defTabSz="327152">
              <a:spcBef>
                <a:spcPts val="2300"/>
              </a:spcBef>
              <a:defRPr sz="2128"/>
            </a:pPr>
            <a:r>
              <a:t>	Define (the term(s) ... ) is intended literally, only a formal statement or equivalent paraphrase being required. </a:t>
            </a:r>
          </a:p>
          <a:p>
            <a:pPr marL="284479" indent="-284479" defTabSz="327152">
              <a:spcBef>
                <a:spcPts val="2300"/>
              </a:spcBef>
              <a:defRPr sz="2128"/>
            </a:pPr>
            <a:r>
              <a:t>	What do you understand by/What is meant by (the term(s)...) normally implies that a definition should be given, together with some relevant comment on the significance or context of the term(s) concerned, especially where two or more terms are included in the question. The amount of supplementary comment intended should be interpreted in the light of the indicated mark value. </a:t>
            </a:r>
            <a:br/>
            <a:r>
              <a:t>	State implies a concise answer with little or no supporting argument (e.g. a numerical answer that can readily be obtained ‘by inspection’). </a:t>
            </a:r>
          </a:p>
          <a:p>
            <a:pPr marL="284479" indent="-284479" defTabSz="327152">
              <a:spcBef>
                <a:spcPts val="2300"/>
              </a:spcBef>
              <a:defRPr sz="2128"/>
            </a:pPr>
            <a:r>
              <a:t>	List requires a number of points, generally each of one word, with no elaboration. Where a given number of points is specified this should not be exceeded. </a:t>
            </a:r>
          </a:p>
          <a:p>
            <a:pPr marL="284479" indent="-284479" defTabSz="327152">
              <a:spcBef>
                <a:spcPts val="2300"/>
              </a:spcBef>
              <a:defRPr sz="2128"/>
            </a:pPr>
            <a:r>
              <a:t>	 Explain may imply reasoning or some reference to theory, depending on the context. It is another way of asking candidates to give reasons. The candidate needs to leave the examiner in no doubt why something happens. </a:t>
            </a:r>
            <a:br/>
          </a:p>
        </p:txBody>
      </p:sp>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67" name="Shape 467"/>
          <p:cNvSpPr/>
          <p:nvPr>
            <p:ph type="title"/>
          </p:nvPr>
        </p:nvSpPr>
        <p:spPr>
          <a:prstGeom prst="rect">
            <a:avLst/>
          </a:prstGeom>
        </p:spPr>
        <p:txBody>
          <a:bodyPr/>
          <a:lstStyle>
            <a:lvl1pPr defTabSz="560831">
              <a:defRPr spc="-122" sz="6144"/>
            </a:lvl1pPr>
          </a:lstStyle>
          <a:p>
            <a:pPr/>
            <a:r>
              <a:t>15.1 Glossary of terms used in science papers </a:t>
            </a:r>
          </a:p>
        </p:txBody>
      </p:sp>
      <p:sp>
        <p:nvSpPr>
          <p:cNvPr id="468" name="Shape 468"/>
          <p:cNvSpPr/>
          <p:nvPr>
            <p:ph type="body" idx="1"/>
          </p:nvPr>
        </p:nvSpPr>
        <p:spPr>
          <a:prstGeom prst="rect">
            <a:avLst/>
          </a:prstGeom>
        </p:spPr>
        <p:txBody>
          <a:bodyPr/>
          <a:lstStyle/>
          <a:p>
            <a:pPr marL="264159" indent="-264159" defTabSz="303783">
              <a:spcBef>
                <a:spcPts val="2100"/>
              </a:spcBef>
              <a:defRPr sz="1975"/>
            </a:pPr>
            <a:r>
              <a:t> Give a reason/Give reasons is another way of asking candidates to explain why something happens. </a:t>
            </a:r>
          </a:p>
          <a:p>
            <a:pPr marL="264159" indent="-264159" defTabSz="303783">
              <a:spcBef>
                <a:spcPts val="2100"/>
              </a:spcBef>
              <a:defRPr sz="1975"/>
            </a:pPr>
            <a:r>
              <a:t>	Describe requires the candidate to state in words (using diagrams where appropriate) the main points. </a:t>
            </a:r>
            <a:br/>
            <a:r>
              <a:t>Describe and explain may be coupled, as may state and explain. </a:t>
            </a:r>
            <a:br/>
            <a:r>
              <a:t>Discuss requires the candidate to give a critical account of the points involved. </a:t>
            </a:r>
          </a:p>
          <a:p>
            <a:pPr marL="264159" indent="-264159" defTabSz="303783">
              <a:spcBef>
                <a:spcPts val="2100"/>
              </a:spcBef>
              <a:defRPr sz="1975"/>
            </a:pPr>
            <a:r>
              <a:t>	Outline implies brevity (i.e. restricting the answer to giving essentials). </a:t>
            </a:r>
          </a:p>
          <a:p>
            <a:pPr marL="264159" indent="-264159" defTabSz="303783">
              <a:spcBef>
                <a:spcPts val="2100"/>
              </a:spcBef>
              <a:defRPr sz="1975"/>
            </a:pPr>
            <a:r>
              <a:t>	Predict implies that the candidate is expected to make a prediction not by recall but by making a logical connection between other pieces of information. </a:t>
            </a:r>
          </a:p>
          <a:p>
            <a:pPr marL="264159" indent="-264159" defTabSz="303783">
              <a:spcBef>
                <a:spcPts val="2100"/>
              </a:spcBef>
              <a:defRPr sz="1975"/>
            </a:pPr>
            <a:r>
              <a:t>	Deduce implies that the candidate is not expected to produce the required answer by recall but by making a logical connection between other pieces of information. </a:t>
            </a:r>
          </a:p>
          <a:p>
            <a:pPr marL="264159" indent="-264159" defTabSz="303783">
              <a:spcBef>
                <a:spcPts val="2100"/>
              </a:spcBef>
              <a:defRPr sz="1975"/>
            </a:pPr>
            <a:r>
              <a:t>	Suggest is used in two main contexts, i.e. either to imply that there is no unique answer (e.g. in chemistry, two or more substances may satisfy the given conditions describing an ‘unknown’), or to imply that candidates are expected to apply their general knowledge of the subject to a ‘novel’ situation, one that may be formally ‘not in the syllabus’ – many data response and problem solving questions are of this type.</a:t>
            </a:r>
          </a:p>
        </p:txBody>
      </p:sp>
    </p:spTree>
  </p:cSld>
  <p:clrMapOvr>
    <a:masterClrMapping/>
  </p:clrMapOvr>
  <p:transition xmlns:p14="http://schemas.microsoft.com/office/powerpoint/2010/main" spd="med" advClick="1" p14:dur="1000"/>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70" name="Shape 470"/>
          <p:cNvSpPr/>
          <p:nvPr>
            <p:ph type="title"/>
          </p:nvPr>
        </p:nvSpPr>
        <p:spPr>
          <a:prstGeom prst="rect">
            <a:avLst/>
          </a:prstGeom>
        </p:spPr>
        <p:txBody>
          <a:bodyPr/>
          <a:lstStyle>
            <a:lvl1pPr defTabSz="560831">
              <a:defRPr spc="-122" sz="6144"/>
            </a:lvl1pPr>
          </a:lstStyle>
          <a:p>
            <a:pPr/>
            <a:r>
              <a:t>15.1 Glossary of terms used in science papers </a:t>
            </a:r>
          </a:p>
        </p:txBody>
      </p:sp>
      <p:sp>
        <p:nvSpPr>
          <p:cNvPr id="471" name="Shape 471"/>
          <p:cNvSpPr/>
          <p:nvPr>
            <p:ph type="body" idx="1"/>
          </p:nvPr>
        </p:nvSpPr>
        <p:spPr>
          <a:prstGeom prst="rect">
            <a:avLst/>
          </a:prstGeom>
        </p:spPr>
        <p:txBody>
          <a:bodyPr/>
          <a:lstStyle/>
          <a:p>
            <a:pPr marL="264159" indent="-264159" defTabSz="303783">
              <a:spcBef>
                <a:spcPts val="2100"/>
              </a:spcBef>
              <a:defRPr sz="1975"/>
            </a:pPr>
            <a:r>
              <a:t>	Find is a general term that may variously be interpreted as calculate, measure, determine, etc. </a:t>
            </a:r>
          </a:p>
          <a:p>
            <a:pPr marL="264159" indent="-264159" defTabSz="303783">
              <a:spcBef>
                <a:spcPts val="2100"/>
              </a:spcBef>
              <a:defRPr sz="1975"/>
            </a:pPr>
            <a:r>
              <a:t>	Calculate is used when a numerical answer is required. In general, working should be shown, especially </a:t>
            </a:r>
            <a:br/>
            <a:r>
              <a:t>where two or more steps are involved. </a:t>
            </a:r>
          </a:p>
          <a:p>
            <a:pPr marL="264159" indent="-264159" defTabSz="303783">
              <a:spcBef>
                <a:spcPts val="2100"/>
              </a:spcBef>
              <a:defRPr sz="1975"/>
            </a:pPr>
            <a:r>
              <a:t>	Measure implies that the quantity concerned can be directly obtained from a suitable measuring instrument (e.g. length using a rule, or mass using a balance). </a:t>
            </a:r>
          </a:p>
          <a:p>
            <a:pPr marL="264159" indent="-264159" defTabSz="303783">
              <a:spcBef>
                <a:spcPts val="2100"/>
              </a:spcBef>
              <a:defRPr sz="1975"/>
            </a:pPr>
            <a:r>
              <a:t>	Determine often implies that the quantity concerned cannot be measured directly but is obtained from a graph or by calculation. </a:t>
            </a:r>
          </a:p>
          <a:p>
            <a:pPr marL="264159" indent="-264159" defTabSz="303783">
              <a:spcBef>
                <a:spcPts val="2100"/>
              </a:spcBef>
              <a:defRPr sz="1975"/>
            </a:pPr>
            <a:r>
              <a:t>	Estimate implies a reasoned order of magnitude statement or calculation of the quantity concerned, making such simplifying assumptions as may be necessary about points of principle and about the values of quantities not otherwise included in the question. </a:t>
            </a:r>
          </a:p>
          <a:p>
            <a:pPr marL="264159" indent="-264159" defTabSz="303783">
              <a:spcBef>
                <a:spcPts val="2100"/>
              </a:spcBef>
              <a:defRPr sz="1975"/>
            </a:pPr>
            <a:r>
              <a:t>	Sketch, when applied to graph work, implies that the shape and/or position of the curve need only be qualitatively correct, but candidates should be aware that, depending on the context, some quantitative aspects may be looked for (e.g. passing through the origin, having an intercept). </a:t>
            </a:r>
            <a:br/>
            <a:r>
              <a:t>In diagrams, sketch implies that simple, freehand drawing is acceptable; nevertheless, care should be taken over proportions and the clear exposition of important details. </a:t>
            </a:r>
          </a:p>
        </p:txBody>
      </p:sp>
    </p:spTree>
  </p:cSld>
  <p:clrMapOvr>
    <a:masterClrMapping/>
  </p:clrMapOvr>
  <p:transition xmlns:p14="http://schemas.microsoft.com/office/powerpoint/2010/main" spd="med" advClick="1" p14:dur="1000"/>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73" name="Shape 473"/>
          <p:cNvSpPr/>
          <p:nvPr>
            <p:ph type="title"/>
          </p:nvPr>
        </p:nvSpPr>
        <p:spPr>
          <a:prstGeom prst="rect">
            <a:avLst/>
          </a:prstGeom>
        </p:spPr>
        <p:txBody>
          <a:bodyPr/>
          <a:lstStyle/>
          <a:p>
            <a:pPr/>
            <a:r>
              <a:t>15.2 Maths in Exams</a:t>
            </a:r>
          </a:p>
        </p:txBody>
      </p:sp>
      <p:sp>
        <p:nvSpPr>
          <p:cNvPr id="474" name="Shape 474"/>
          <p:cNvSpPr/>
          <p:nvPr>
            <p:ph type="body" idx="1"/>
          </p:nvPr>
        </p:nvSpPr>
        <p:spPr>
          <a:prstGeom prst="rect">
            <a:avLst/>
          </a:prstGeom>
        </p:spPr>
        <p:txBody>
          <a:bodyPr/>
          <a:lstStyle/>
          <a:p>
            <a:pPr marL="203200" indent="-203200" defTabSz="233679">
              <a:spcBef>
                <a:spcPts val="1600"/>
              </a:spcBef>
              <a:defRPr sz="1520"/>
            </a:pPr>
            <a:r>
              <a:t>	add, subtract, multiply and divide </a:t>
            </a:r>
          </a:p>
          <a:p>
            <a:pPr marL="203200" indent="-203200" defTabSz="233679">
              <a:spcBef>
                <a:spcPts val="1600"/>
              </a:spcBef>
              <a:defRPr sz="1520"/>
            </a:pPr>
            <a:r>
              <a:t>	use averages, decimals, fractions, percentages, ratios and reciprocals </a:t>
            </a:r>
          </a:p>
          <a:p>
            <a:pPr marL="203200" indent="-203200" defTabSz="233679">
              <a:spcBef>
                <a:spcPts val="1600"/>
              </a:spcBef>
              <a:defRPr sz="1520"/>
            </a:pPr>
            <a:r>
              <a:t>	use standard notation, including both positive and negative indices </a:t>
            </a:r>
          </a:p>
          <a:p>
            <a:pPr marL="203200" indent="-203200" defTabSz="233679">
              <a:spcBef>
                <a:spcPts val="1600"/>
              </a:spcBef>
              <a:defRPr sz="1520"/>
            </a:pPr>
            <a:r>
              <a:t>	understand significant figures and use them appropriately </a:t>
            </a:r>
          </a:p>
          <a:p>
            <a:pPr marL="203200" indent="-203200" defTabSz="233679">
              <a:spcBef>
                <a:spcPts val="1600"/>
              </a:spcBef>
              <a:defRPr sz="1520"/>
            </a:pPr>
            <a:r>
              <a:t>	recognise and use direct and inverse proportion </a:t>
            </a:r>
          </a:p>
          <a:p>
            <a:pPr marL="203200" indent="-203200" defTabSz="233679">
              <a:spcBef>
                <a:spcPts val="1600"/>
              </a:spcBef>
              <a:defRPr sz="1520"/>
            </a:pPr>
            <a:r>
              <a:t>	use positive, whole number indices in algebraic expressions </a:t>
            </a:r>
          </a:p>
          <a:p>
            <a:pPr marL="203200" indent="-203200" defTabSz="233679">
              <a:spcBef>
                <a:spcPts val="1600"/>
              </a:spcBef>
              <a:defRPr sz="1520"/>
            </a:pPr>
            <a:r>
              <a:t>	draw charts and graphs from given data </a:t>
            </a:r>
          </a:p>
          <a:p>
            <a:pPr marL="203200" indent="-203200" defTabSz="233679">
              <a:spcBef>
                <a:spcPts val="1600"/>
              </a:spcBef>
              <a:defRPr sz="1520"/>
            </a:pPr>
            <a:r>
              <a:t>	interpret charts and graphs </a:t>
            </a:r>
          </a:p>
          <a:p>
            <a:pPr marL="203200" indent="-203200" defTabSz="233679">
              <a:spcBef>
                <a:spcPts val="1600"/>
              </a:spcBef>
              <a:defRPr sz="1520"/>
            </a:pPr>
            <a:r>
              <a:t>	determine the gradient and intercept of a graph </a:t>
            </a:r>
          </a:p>
          <a:p>
            <a:pPr marL="203200" indent="-203200" defTabSz="233679">
              <a:spcBef>
                <a:spcPts val="1600"/>
              </a:spcBef>
              <a:defRPr sz="1520"/>
            </a:pPr>
            <a:r>
              <a:t>	select suitable scales and axes for graphs </a:t>
            </a:r>
          </a:p>
          <a:p>
            <a:pPr marL="203200" indent="-203200" defTabSz="233679">
              <a:spcBef>
                <a:spcPts val="1600"/>
              </a:spcBef>
              <a:defRPr sz="1520"/>
            </a:pPr>
            <a:r>
              <a:t>	make approximate evaluations of numerical expressions </a:t>
            </a:r>
          </a:p>
          <a:p>
            <a:pPr marL="203200" indent="-203200" defTabSz="233679">
              <a:spcBef>
                <a:spcPts val="1600"/>
              </a:spcBef>
              <a:defRPr sz="1520"/>
            </a:pPr>
            <a:r>
              <a:t>	understand the meaning of angle, curve, circle, radius, diameter, circumference, square, rectangle and diagonal </a:t>
            </a:r>
          </a:p>
          <a:p>
            <a:pPr marL="203200" indent="-203200" defTabSz="233679">
              <a:spcBef>
                <a:spcPts val="1600"/>
              </a:spcBef>
              <a:defRPr sz="1520"/>
            </a:pPr>
            <a:r>
              <a:t>	solve equations of the form x = y + z and x = yz for any one term when the other two are known. </a:t>
            </a:r>
            <a:br/>
          </a:p>
        </p:txBody>
      </p:sp>
    </p:spTree>
  </p:cSld>
  <p:clrMapOvr>
    <a:masterClrMapping/>
  </p:clrMapOvr>
  <p:transition xmlns:p14="http://schemas.microsoft.com/office/powerpoint/2010/main" spd="med" advClick="1" p14:dur="1000"/>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6C4F8D"/>
        </a:solidFill>
      </p:bgPr>
    </p:bg>
    <p:spTree>
      <p:nvGrpSpPr>
        <p:cNvPr id="1" name=""/>
        <p:cNvGrpSpPr/>
        <p:nvPr/>
      </p:nvGrpSpPr>
      <p:grpSpPr>
        <a:xfrm>
          <a:off x="0" y="0"/>
          <a:ext cx="0" cy="0"/>
          <a:chOff x="0" y="0"/>
          <a:chExt cx="0" cy="0"/>
        </a:xfrm>
      </p:grpSpPr>
      <p:sp>
        <p:nvSpPr>
          <p:cNvPr id="476" name="Shape 476"/>
          <p:cNvSpPr/>
          <p:nvPr>
            <p:ph type="title"/>
          </p:nvPr>
        </p:nvSpPr>
        <p:spPr>
          <a:prstGeom prst="rect">
            <a:avLst/>
          </a:prstGeom>
        </p:spPr>
        <p:txBody>
          <a:bodyPr/>
          <a:lstStyle/>
          <a:p>
            <a:pPr/>
            <a:r>
              <a:t>15.3 Tables</a:t>
            </a:r>
          </a:p>
        </p:txBody>
      </p:sp>
      <p:sp>
        <p:nvSpPr>
          <p:cNvPr id="477" name="Shape 477"/>
          <p:cNvSpPr/>
          <p:nvPr>
            <p:ph type="body" idx="1"/>
          </p:nvPr>
        </p:nvSpPr>
        <p:spPr>
          <a:prstGeom prst="rect">
            <a:avLst/>
          </a:prstGeom>
        </p:spPr>
        <p:txBody>
          <a:bodyPr/>
          <a:lstStyle/>
          <a:p>
            <a:pPr/>
            <a:r>
              <a:t>	•Each column of a table should be headed with the physical quantity and the appropriate unit, e.g. time / s. </a:t>
            </a:r>
          </a:p>
          <a:p>
            <a:pPr/>
            <a:r>
              <a:t>	The column headings of the table can then be directly transferred to the axes of a constructed graph. </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all" i="0" spc="384" strike="noStrike" sz="2400" u="none" kumimoji="0" normalizeH="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all" i="0" spc="384" strike="noStrike" sz="2400" u="none" kumimoji="0" normalizeH="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