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  <Override PartName="/ppt/notesSlides/notesSlide2.xml" ContentType="application/vnd.openxmlformats-officedocument.presentationml.notesSlide+xml"/>
  <Override PartName="/ppt/media/image2.jpeg" ContentType="image/jpeg"/>
  <Override PartName="/ppt/notesSlides/notesSlide3.xml" ContentType="application/vnd.openxmlformats-officedocument.presentationml.notesSlide+xml"/>
  <Override PartName="/ppt/media/image3.jpeg" ContentType="image/jpeg"/>
  <Override PartName="/ppt/media/image4.jpeg" ContentType="image/jpeg"/>
  <Override PartName="/ppt/notesSlides/notesSlide4.xml" ContentType="application/vnd.openxmlformats-officedocument.presentationml.notesSlide+xml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9" name="Shape 13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Photo credit: </a:t>
            </a:r>
            <a:r>
              <a:rPr b="0"/>
              <a:t>Dr John Mileham</a:t>
            </a:r>
            <a:endParaRPr b="0"/>
          </a:p>
          <a:p>
            <a:pPr/>
            <a:r>
              <a:t>Image of lithium in water, with universal indicator added. The indicator was green before the reaction, but has turned purple during the course of the reaction.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Shape 15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Photo credit: </a:t>
            </a:r>
            <a:r>
              <a:rPr b="0"/>
              <a:t>Dr John Mileham</a:t>
            </a:r>
            <a:endParaRPr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Shape 17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Photo credit (left and right): </a:t>
            </a:r>
            <a:r>
              <a:rPr b="0"/>
              <a:t>Dr John Mileham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3" name="Shape 18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Photo credit (top, middle and bottom): </a:t>
            </a:r>
            <a:r>
              <a:rPr b="0"/>
              <a:t>Dr John Mileham</a:t>
            </a:r>
            <a:endParaRPr b="0"/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xfrm>
            <a:off x="557212" y="53975"/>
            <a:ext cx="6516688" cy="54927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1" name="Shape 111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eg"/><Relationship Id="rId5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2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ctrTitle"/>
          </p:nvPr>
        </p:nvSpPr>
        <p:spPr>
          <a:xfrm>
            <a:off x="774700" y="1492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Chemical properties of metals</a:t>
            </a:r>
          </a:p>
        </p:txBody>
      </p:sp>
      <p:sp>
        <p:nvSpPr>
          <p:cNvPr id="121" name="Shape 121"/>
          <p:cNvSpPr/>
          <p:nvPr>
            <p:ph type="subTitle" sz="half" idx="1"/>
          </p:nvPr>
        </p:nvSpPr>
        <p:spPr>
          <a:xfrm>
            <a:off x="1371600" y="2807940"/>
            <a:ext cx="6400800" cy="28308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Identify the chemical properties of metals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Recognise that certain metals  can form coloured compounds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Describe the reaction of metals  with  water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t>Represent reactions using word equations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eriodic tabl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80306"/>
            <a:ext cx="9144001" cy="64656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Periodic tabl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80306"/>
            <a:ext cx="9144001" cy="6465673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/>
          <p:nvPr/>
        </p:nvSpPr>
        <p:spPr>
          <a:xfrm>
            <a:off x="1521489" y="3404209"/>
            <a:ext cx="4565380" cy="2102112"/>
          </a:xfrm>
          <a:prstGeom prst="rect">
            <a:avLst/>
          </a:prstGeom>
          <a:ln w="2159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27" name="Shape 127"/>
          <p:cNvSpPr/>
          <p:nvPr/>
        </p:nvSpPr>
        <p:spPr>
          <a:xfrm>
            <a:off x="1195517" y="95122"/>
            <a:ext cx="7108566" cy="1669068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>
              <a:defRPr b="1" sz="3300"/>
            </a:pPr>
            <a:r>
              <a:t>Transition metals</a:t>
            </a:r>
          </a:p>
          <a:p>
            <a:pPr>
              <a:defRPr b="1"/>
            </a:pPr>
            <a:r>
              <a:t>Middle block of the periodic table</a:t>
            </a:r>
          </a:p>
          <a:p>
            <a:pPr>
              <a:defRPr b="1"/>
            </a:pPr>
            <a:r>
              <a:t>Form coloured compounds</a:t>
            </a:r>
          </a:p>
          <a:p>
            <a:pPr>
              <a:defRPr b="1"/>
            </a:pPr>
            <a:r>
              <a:t>Can be used as catalysts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563563" y="784225"/>
            <a:ext cx="838993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10066"/>
                </a:solidFill>
              </a:defRPr>
            </a:lvl1pPr>
          </a:lstStyle>
          <a:p>
            <a:pPr/>
            <a:r>
              <a:t>All the alkali metals react vigorously with water.  </a:t>
            </a:r>
          </a:p>
        </p:txBody>
      </p:sp>
      <p:sp>
        <p:nvSpPr>
          <p:cNvPr id="130" name="Shape 130"/>
          <p:cNvSpPr/>
          <p:nvPr/>
        </p:nvSpPr>
        <p:spPr>
          <a:xfrm>
            <a:off x="563563" y="2668588"/>
            <a:ext cx="8297861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The reaction produces a gas that ignites a lighted splint with a squeaky pop. What is this gas?</a:t>
            </a:r>
          </a:p>
        </p:txBody>
      </p:sp>
      <p:sp>
        <p:nvSpPr>
          <p:cNvPr id="131" name="Shape 131"/>
          <p:cNvSpPr/>
          <p:nvPr>
            <p:ph type="title"/>
          </p:nvPr>
        </p:nvSpPr>
        <p:spPr>
          <a:xfrm>
            <a:off x="557213" y="53975"/>
            <a:ext cx="7402511" cy="549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What does the reaction with water produce?</a:t>
            </a:r>
          </a:p>
        </p:txBody>
      </p:sp>
      <p:sp>
        <p:nvSpPr>
          <p:cNvPr id="132" name="Shape 132"/>
          <p:cNvSpPr/>
          <p:nvPr/>
        </p:nvSpPr>
        <p:spPr>
          <a:xfrm>
            <a:off x="563562" y="2108200"/>
            <a:ext cx="8410576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It is an </a:t>
            </a:r>
            <a:r>
              <a:rPr>
                <a:solidFill>
                  <a:srgbClr val="FF6600"/>
                </a:solidFill>
              </a:rPr>
              <a:t>exothermic</a:t>
            </a:r>
            <a:r>
              <a:t> reaction as it releases a lot of heat.</a:t>
            </a:r>
          </a:p>
        </p:txBody>
      </p:sp>
      <p:sp>
        <p:nvSpPr>
          <p:cNvPr id="133" name="Shape 133"/>
          <p:cNvSpPr/>
          <p:nvPr/>
        </p:nvSpPr>
        <p:spPr>
          <a:xfrm>
            <a:off x="563562" y="3759200"/>
            <a:ext cx="4538664" cy="1209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When green universal indicator is added to the reaction mixture, it turns purple. </a:t>
            </a:r>
            <a:br/>
            <a:r>
              <a:t>What does this tell you about the products of this reaction?</a:t>
            </a:r>
          </a:p>
        </p:txBody>
      </p:sp>
      <p:sp>
        <p:nvSpPr>
          <p:cNvPr id="134" name="Shape 134"/>
          <p:cNvSpPr/>
          <p:nvPr/>
        </p:nvSpPr>
        <p:spPr>
          <a:xfrm>
            <a:off x="563563" y="1271587"/>
            <a:ext cx="835183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10066"/>
                </a:solidFill>
              </a:defRPr>
            </a:lvl1pPr>
          </a:lstStyle>
          <a:p>
            <a:pPr/>
            <a:r>
              <a:t>The reaction with water becomes more vigorous as you go down the group.</a:t>
            </a:r>
          </a:p>
        </p:txBody>
      </p:sp>
      <p:pic>
        <p:nvPicPr>
          <p:cNvPr id="135" name="image2.png" descr="forward_arrow_colour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47088" y="6167437"/>
            <a:ext cx="630238" cy="5746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mage7.jpeg" descr="lithium_universal_indicator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49837" y="3471862"/>
            <a:ext cx="3392488" cy="28352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image5.png" descr="notes_icon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43788" y="150812"/>
            <a:ext cx="442913" cy="3873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Class="entr" nodeType="afterEffect" presetSubtype="32" presetID="4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6" grpId="6"/>
      <p:bldP build="whole" bldLvl="1" animBg="1" rev="0" advAuto="0" spid="132" grpId="2"/>
      <p:bldP build="whole" bldLvl="1" animBg="1" rev="0" advAuto="0" spid="133" grpId="4"/>
      <p:bldP build="whole" bldLvl="1" animBg="1" rev="0" advAuto="0" spid="130" grpId="3"/>
      <p:bldP build="whole" bldLvl="1" animBg="1" rev="0" advAuto="0" spid="134" grpId="1"/>
      <p:bldP build="whole" bldLvl="1" animBg="1" rev="0" advAuto="0" spid="135" grpId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xfrm>
            <a:off x="495074" y="260647"/>
            <a:ext cx="6516686" cy="519114"/>
          </a:xfrm>
          <a:prstGeom prst="rect">
            <a:avLst/>
          </a:prstGeom>
        </p:spPr>
        <p:txBody>
          <a:bodyPr/>
          <a:lstStyle>
            <a:lvl1pPr defTabSz="576072">
              <a:defRPr sz="2772"/>
            </a:lvl1pPr>
          </a:lstStyle>
          <a:p>
            <a:pPr/>
            <a:r>
              <a:t>How does lithium react with water?</a:t>
            </a:r>
          </a:p>
        </p:txBody>
      </p:sp>
      <p:sp>
        <p:nvSpPr>
          <p:cNvPr id="142" name="Shape 142"/>
          <p:cNvSpPr/>
          <p:nvPr/>
        </p:nvSpPr>
        <p:spPr>
          <a:xfrm>
            <a:off x="492125" y="920750"/>
            <a:ext cx="460057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10066"/>
                </a:solidFill>
              </a:defRPr>
            </a:lvl1pPr>
          </a:lstStyle>
          <a:p>
            <a:pPr/>
            <a:r>
              <a:t>Lithium is the least reactive of the alkali metals. </a:t>
            </a:r>
          </a:p>
        </p:txBody>
      </p:sp>
      <p:grpSp>
        <p:nvGrpSpPr>
          <p:cNvPr id="146" name="Group 146"/>
          <p:cNvGrpSpPr/>
          <p:nvPr/>
        </p:nvGrpSpPr>
        <p:grpSpPr>
          <a:xfrm>
            <a:off x="571500" y="4140200"/>
            <a:ext cx="7947025" cy="1770064"/>
            <a:chOff x="0" y="0"/>
            <a:chExt cx="7947025" cy="1770063"/>
          </a:xfrm>
        </p:grpSpPr>
        <p:sp>
          <p:nvSpPr>
            <p:cNvPr id="143" name="Shape 143"/>
            <p:cNvSpPr/>
            <p:nvPr/>
          </p:nvSpPr>
          <p:spPr>
            <a:xfrm>
              <a:off x="0" y="0"/>
              <a:ext cx="7947025" cy="1770064"/>
            </a:xfrm>
            <a:prstGeom prst="roundRect">
              <a:avLst>
                <a:gd name="adj" fmla="val 9685"/>
              </a:avLst>
            </a:prstGeom>
            <a:solidFill>
              <a:srgbClr val="FFFFCC"/>
            </a:solidFill>
            <a:ln w="38100" cap="flat">
              <a:solidFill>
                <a:srgbClr val="FF6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28587" y="1087437"/>
              <a:ext cx="7770813" cy="563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t>  2Li</a:t>
              </a:r>
              <a:r>
                <a:rPr sz="1000"/>
                <a:t> </a:t>
              </a:r>
              <a:r>
                <a:t>(s)   </a:t>
              </a:r>
              <a:r>
                <a:rPr sz="3000"/>
                <a:t>+</a:t>
              </a:r>
              <a:r>
                <a:t>   2H</a:t>
              </a:r>
              <a:r>
                <a:rPr baseline="-25000"/>
                <a:t>2</a:t>
              </a:r>
              <a:r>
                <a:t>O</a:t>
              </a:r>
              <a:r>
                <a:rPr sz="1000"/>
                <a:t> </a:t>
              </a:r>
              <a:r>
                <a:t>(l)   </a:t>
              </a:r>
              <a:r>
                <a:rPr>
                  <a:latin typeface="Monotype Sorts"/>
                  <a:ea typeface="Monotype Sorts"/>
                  <a:cs typeface="Monotype Sorts"/>
                  <a:sym typeface="Monotype Sorts"/>
                </a:rPr>
                <a:t>     </a:t>
              </a:r>
              <a:r>
                <a:t>2LiOH</a:t>
              </a:r>
              <a:r>
                <a:rPr sz="1000"/>
                <a:t> </a:t>
              </a:r>
              <a:r>
                <a:t>(aq)    </a:t>
              </a:r>
              <a:r>
                <a:rPr sz="3000"/>
                <a:t>+</a:t>
              </a:r>
              <a:r>
                <a:t>        H</a:t>
              </a:r>
              <a:r>
                <a:rPr baseline="-25000"/>
                <a:t>2</a:t>
              </a:r>
              <a:r>
                <a:rPr sz="1000"/>
                <a:t> </a:t>
              </a:r>
              <a:r>
                <a:t>(g)</a:t>
              </a:r>
            </a:p>
          </p:txBody>
        </p:sp>
        <p:sp>
          <p:nvSpPr>
            <p:cNvPr id="145" name="Shape 145"/>
            <p:cNvSpPr/>
            <p:nvPr/>
          </p:nvSpPr>
          <p:spPr>
            <a:xfrm>
              <a:off x="128587" y="109537"/>
              <a:ext cx="7718426" cy="840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1"/>
              <a:r>
                <a:t>lithium   </a:t>
              </a:r>
              <a:r>
                <a:rPr sz="3000"/>
                <a:t>+</a:t>
              </a:r>
              <a:r>
                <a:t>   water      </a:t>
              </a:r>
              <a:r>
                <a:rPr>
                  <a:latin typeface="Monotype Sorts"/>
                  <a:ea typeface="Monotype Sorts"/>
                  <a:cs typeface="Monotype Sorts"/>
                  <a:sym typeface="Monotype Sorts"/>
                </a:rPr>
                <a:t>        </a:t>
              </a:r>
              <a:r>
                <a:t>lithium	 </a:t>
              </a:r>
              <a:r>
                <a:rPr sz="3000"/>
                <a:t>+</a:t>
              </a:r>
              <a:r>
                <a:t>    hydrogen </a:t>
              </a:r>
              <a:br/>
              <a:r>
                <a:t>	                                          hydroxide</a:t>
              </a:r>
            </a:p>
          </p:txBody>
        </p:sp>
      </p:grpSp>
      <p:sp>
        <p:nvSpPr>
          <p:cNvPr id="147" name="Shape 147"/>
          <p:cNvSpPr/>
          <p:nvPr/>
        </p:nvSpPr>
        <p:spPr>
          <a:xfrm>
            <a:off x="563562" y="1743075"/>
            <a:ext cx="4529139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10066"/>
                </a:solidFill>
              </a:defRPr>
            </a:lvl1pPr>
          </a:lstStyle>
          <a:p>
            <a:pPr/>
            <a:r>
              <a:t>When added to water, it fizzes and moves around slowly across the surface of the water.</a:t>
            </a:r>
          </a:p>
        </p:txBody>
      </p:sp>
      <p:sp>
        <p:nvSpPr>
          <p:cNvPr id="148" name="Shape 148"/>
          <p:cNvSpPr/>
          <p:nvPr/>
        </p:nvSpPr>
        <p:spPr>
          <a:xfrm>
            <a:off x="563562" y="3165475"/>
            <a:ext cx="3810001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What is the equation for this reaction?</a:t>
            </a:r>
          </a:p>
        </p:txBody>
      </p:sp>
      <p:pic>
        <p:nvPicPr>
          <p:cNvPr id="149" name="image2.png" descr="forward_arrow_colour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47088" y="6167437"/>
            <a:ext cx="630238" cy="5746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image8.jpeg" descr="lithium and water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05387" y="896937"/>
            <a:ext cx="3589338" cy="300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5"/>
      <p:bldP build="whole" bldLvl="1" animBg="1" rev="0" advAuto="0" spid="148" grpId="3"/>
      <p:bldP build="whole" bldLvl="1" animBg="1" rev="0" advAuto="0" spid="147" grpId="1"/>
      <p:bldP build="whole" bldLvl="1" animBg="1" rev="0" advAuto="0" spid="150" grpId="2"/>
      <p:bldP build="whole" bldLvl="1" animBg="1" rev="0" advAuto="0" spid="146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xfrm>
            <a:off x="563563" y="188639"/>
            <a:ext cx="7227886" cy="549276"/>
          </a:xfrm>
          <a:prstGeom prst="rect">
            <a:avLst/>
          </a:prstGeom>
        </p:spPr>
        <p:txBody>
          <a:bodyPr/>
          <a:lstStyle>
            <a:lvl1pPr defTabSz="694944">
              <a:defRPr sz="2964"/>
            </a:lvl1pPr>
          </a:lstStyle>
          <a:p>
            <a:pPr/>
            <a:r>
              <a:t>How reactive are the transition metals?</a:t>
            </a:r>
          </a:p>
        </p:txBody>
      </p:sp>
      <p:sp>
        <p:nvSpPr>
          <p:cNvPr id="155" name="Shape 155"/>
          <p:cNvSpPr/>
          <p:nvPr/>
        </p:nvSpPr>
        <p:spPr>
          <a:xfrm>
            <a:off x="549275" y="891804"/>
            <a:ext cx="8067675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000066"/>
                </a:solidFill>
              </a:defRPr>
            </a:pPr>
            <a:r>
              <a:t>The transition metals are </a:t>
            </a:r>
            <a:r>
              <a:rPr b="1"/>
              <a:t>much less reactive</a:t>
            </a:r>
            <a:r>
              <a:t> than the alkali metals. </a:t>
            </a:r>
          </a:p>
        </p:txBody>
      </p:sp>
      <p:sp>
        <p:nvSpPr>
          <p:cNvPr id="156" name="Shape 156"/>
          <p:cNvSpPr/>
          <p:nvPr/>
        </p:nvSpPr>
        <p:spPr>
          <a:xfrm>
            <a:off x="563563" y="1670050"/>
            <a:ext cx="8389937" cy="828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000066"/>
                </a:solidFill>
              </a:defRPr>
            </a:lvl1pPr>
          </a:lstStyle>
          <a:p>
            <a:pPr/>
            <a:r>
              <a:t>They tend to react relatively slowly, for example with air, water and acid.</a:t>
            </a:r>
          </a:p>
        </p:txBody>
      </p:sp>
      <p:pic>
        <p:nvPicPr>
          <p:cNvPr id="157" name="image11.png" descr="beaker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9875" y="2557463"/>
            <a:ext cx="1758950" cy="20685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12.png" descr="heati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35537" y="2660650"/>
            <a:ext cx="3576638" cy="1863725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563562" y="4691062"/>
            <a:ext cx="3709989" cy="156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000066"/>
                </a:solidFill>
              </a:defRPr>
            </a:lvl1pPr>
          </a:lstStyle>
          <a:p>
            <a:pPr/>
            <a:r>
              <a:t>Copper does not react with water whereas the alkali metals, such as sodium, react vigorously.</a:t>
            </a:r>
          </a:p>
        </p:txBody>
      </p:sp>
      <p:sp>
        <p:nvSpPr>
          <p:cNvPr id="160" name="Shape 160"/>
          <p:cNvSpPr/>
          <p:nvPr/>
        </p:nvSpPr>
        <p:spPr>
          <a:xfrm>
            <a:off x="4830762" y="4691062"/>
            <a:ext cx="3786188" cy="156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000066"/>
                </a:solidFill>
              </a:defRPr>
            </a:lvl1pPr>
          </a:lstStyle>
          <a:p>
            <a:pPr/>
            <a:r>
              <a:t>Copper does not burn in air whereas the alkali metals, such as sodium, burn vigorously.</a:t>
            </a:r>
          </a:p>
        </p:txBody>
      </p:sp>
      <p:pic>
        <p:nvPicPr>
          <p:cNvPr id="161" name="image2.png" descr="forward_arrow_colour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47088" y="6167437"/>
            <a:ext cx="630238" cy="5746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2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3"/>
      <p:bldP build="whole" bldLvl="1" animBg="1" rev="0" advAuto="0" spid="161" grpId="6"/>
      <p:bldP build="whole" bldLvl="1" animBg="1" rev="0" advAuto="0" spid="158" grpId="4"/>
      <p:bldP build="whole" bldLvl="1" animBg="1" rev="0" advAuto="0" spid="156" grpId="1"/>
      <p:bldP build="whole" bldLvl="1" animBg="1" rev="0" advAuto="0" spid="160" grpId="5"/>
      <p:bldP build="whole" bldLvl="1" animBg="1" rev="0" advAuto="0" spid="157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title"/>
          </p:nvPr>
        </p:nvSpPr>
        <p:spPr>
          <a:xfrm>
            <a:off x="518786" y="-99393"/>
            <a:ext cx="8229601" cy="1143001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Chemical properties of transition metals</a:t>
            </a:r>
          </a:p>
        </p:txBody>
      </p:sp>
      <p:sp>
        <p:nvSpPr>
          <p:cNvPr id="164" name="Shape 164"/>
          <p:cNvSpPr/>
          <p:nvPr/>
        </p:nvSpPr>
        <p:spPr>
          <a:xfrm>
            <a:off x="563562" y="784225"/>
            <a:ext cx="8575676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500"/>
              </a:spcBef>
              <a:defRPr sz="2400">
                <a:solidFill>
                  <a:srgbClr val="010066"/>
                </a:solidFill>
              </a:defRPr>
            </a:lvl1pPr>
          </a:lstStyle>
          <a:p>
            <a:pPr/>
            <a:r>
              <a:t>Transition metals can form coloured compounds. </a:t>
            </a:r>
          </a:p>
        </p:txBody>
      </p:sp>
      <p:sp>
        <p:nvSpPr>
          <p:cNvPr id="165" name="Shape 165"/>
          <p:cNvSpPr/>
          <p:nvPr/>
        </p:nvSpPr>
        <p:spPr>
          <a:xfrm>
            <a:off x="563562" y="3784600"/>
            <a:ext cx="4156076" cy="1254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500"/>
              </a:spcBef>
              <a:defRPr sz="2400">
                <a:solidFill>
                  <a:srgbClr val="010066"/>
                </a:solidFill>
              </a:defRPr>
            </a:pPr>
            <a:r>
              <a:t>Copper can form Cu</a:t>
            </a:r>
            <a:r>
              <a:rPr baseline="30000"/>
              <a:t>+</a:t>
            </a:r>
            <a:r>
              <a:t>, which can make the red compound copper (I) oxide – Cu</a:t>
            </a:r>
            <a:r>
              <a:rPr baseline="-25000"/>
              <a:t>2</a:t>
            </a:r>
            <a:r>
              <a:t>O. </a:t>
            </a:r>
          </a:p>
        </p:txBody>
      </p:sp>
      <p:sp>
        <p:nvSpPr>
          <p:cNvPr id="166" name="Shape 166"/>
          <p:cNvSpPr/>
          <p:nvPr/>
        </p:nvSpPr>
        <p:spPr>
          <a:xfrm>
            <a:off x="5224462" y="3784600"/>
            <a:ext cx="3817938" cy="156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500"/>
              </a:spcBef>
              <a:defRPr sz="2400">
                <a:solidFill>
                  <a:srgbClr val="010066"/>
                </a:solidFill>
              </a:defRPr>
            </a:pPr>
            <a:r>
              <a:t>Copper can also form Cu</a:t>
            </a:r>
            <a:r>
              <a:rPr baseline="30000"/>
              <a:t>2+</a:t>
            </a:r>
            <a:r>
              <a:t>, which can make </a:t>
            </a:r>
            <a:br/>
            <a:r>
              <a:t>the black compound </a:t>
            </a:r>
            <a:br/>
            <a:r>
              <a:t>copper (II) oxide – CuO.</a:t>
            </a:r>
          </a:p>
        </p:txBody>
      </p:sp>
      <p:pic>
        <p:nvPicPr>
          <p:cNvPr id="167" name="image13.jpg" descr="copper_I_oxid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66800" y="1651000"/>
            <a:ext cx="3035300" cy="21701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image14.jpg" descr="copper_II_oxid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18125" y="1647825"/>
            <a:ext cx="3025775" cy="2168525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Shape 169"/>
          <p:cNvSpPr/>
          <p:nvPr/>
        </p:nvSpPr>
        <p:spPr>
          <a:xfrm>
            <a:off x="5438775" y="1141412"/>
            <a:ext cx="1702257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500"/>
              </a:spcBef>
              <a:defRPr sz="2400">
                <a:solidFill>
                  <a:srgbClr val="010066"/>
                </a:solidFill>
              </a:defRPr>
            </a:lvl1pPr>
          </a:lstStyle>
          <a:p>
            <a:pPr/>
            <a:r>
              <a:t>For example:</a:t>
            </a:r>
          </a:p>
        </p:txBody>
      </p:sp>
      <p:pic>
        <p:nvPicPr>
          <p:cNvPr id="170" name="image2.png" descr="forward_arrow_colour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447088" y="6167437"/>
            <a:ext cx="630238" cy="5746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32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" grpId="1"/>
      <p:bldP build="whole" bldLvl="1" animBg="1" rev="0" advAuto="0" spid="168" grpId="4"/>
      <p:bldP build="whole" bldLvl="1" animBg="1" rev="0" advAuto="0" spid="166" grpId="5"/>
      <p:bldP build="whole" bldLvl="1" animBg="1" rev="0" advAuto="0" spid="167" grpId="2"/>
      <p:bldP build="whole" bldLvl="1" animBg="1" rev="0" advAuto="0" spid="170" grpId="6"/>
      <p:bldP build="whole" bldLvl="1" animBg="1" rev="0" advAuto="0" spid="165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title"/>
          </p:nvPr>
        </p:nvSpPr>
        <p:spPr>
          <a:xfrm>
            <a:off x="557213" y="53975"/>
            <a:ext cx="7481886" cy="549275"/>
          </a:xfrm>
          <a:prstGeom prst="rect">
            <a:avLst/>
          </a:prstGeom>
        </p:spPr>
        <p:txBody>
          <a:bodyPr/>
          <a:lstStyle>
            <a:lvl1pPr defTabSz="694944">
              <a:defRPr sz="2964"/>
            </a:lvl1pPr>
          </a:lstStyle>
          <a:p>
            <a:pPr/>
            <a:r>
              <a:t>Transition metal compounds and colour</a:t>
            </a:r>
          </a:p>
        </p:txBody>
      </p:sp>
      <p:sp>
        <p:nvSpPr>
          <p:cNvPr id="175" name="Shape 175"/>
          <p:cNvSpPr/>
          <p:nvPr/>
        </p:nvSpPr>
        <p:spPr>
          <a:xfrm>
            <a:off x="563562" y="4737100"/>
            <a:ext cx="5006976" cy="15617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57188" indent="-357188">
              <a:spcBef>
                <a:spcPts val="1400"/>
              </a:spcBef>
              <a:buClr>
                <a:srgbClr val="FF6600"/>
              </a:buClr>
              <a:buSzPct val="100000"/>
              <a:buFont typeface="Wingdings"/>
              <a:buChar char="●"/>
              <a:defRPr sz="24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Copper (II) sulfate crystals (CuSO</a:t>
            </a:r>
            <a:r>
              <a:rPr baseline="-25000"/>
              <a:t>4</a:t>
            </a:r>
            <a:r>
              <a:t>.H</a:t>
            </a:r>
            <a:r>
              <a:rPr baseline="-25000"/>
              <a:t>2</a:t>
            </a:r>
            <a:r>
              <a:t>O) is </a:t>
            </a:r>
            <a:r>
              <a:rPr b="1">
                <a:solidFill>
                  <a:srgbClr val="0EB6F2"/>
                </a:solidFill>
              </a:rPr>
              <a:t>blue </a:t>
            </a:r>
            <a:r>
              <a:t>– these can be turned white by heating the crystals to remove the water.</a:t>
            </a:r>
          </a:p>
        </p:txBody>
      </p:sp>
      <p:sp>
        <p:nvSpPr>
          <p:cNvPr id="176" name="Shape 176"/>
          <p:cNvSpPr/>
          <p:nvPr/>
        </p:nvSpPr>
        <p:spPr>
          <a:xfrm>
            <a:off x="563562" y="2979738"/>
            <a:ext cx="4770439" cy="1206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57188" indent="-357188">
              <a:spcBef>
                <a:spcPts val="1400"/>
              </a:spcBef>
              <a:buClr>
                <a:srgbClr val="FF6600"/>
              </a:buClr>
              <a:buSzPct val="100000"/>
              <a:buFont typeface="Wingdings"/>
              <a:buChar char="●"/>
              <a:defRPr sz="24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Iron (III) oxide (Fe</a:t>
            </a:r>
            <a:r>
              <a:rPr baseline="-25000"/>
              <a:t>2</a:t>
            </a:r>
            <a:r>
              <a:t>O</a:t>
            </a:r>
            <a:r>
              <a:rPr baseline="-25000"/>
              <a:t>3</a:t>
            </a:r>
            <a:r>
              <a:t>) is </a:t>
            </a:r>
            <a:r>
              <a:rPr b="1">
                <a:solidFill>
                  <a:srgbClr val="81271D"/>
                </a:solidFill>
              </a:rPr>
              <a:t>red/brown</a:t>
            </a:r>
            <a:r>
              <a:t> – when hydrated this is rust.</a:t>
            </a:r>
          </a:p>
        </p:txBody>
      </p:sp>
      <p:pic>
        <p:nvPicPr>
          <p:cNvPr id="177" name="image15.jpg" descr="copper_II_sulfat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3575" y="4860925"/>
            <a:ext cx="2444750" cy="17589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image16.jpg" descr="iron_III_oxid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30875" y="3063875"/>
            <a:ext cx="2466975" cy="1739900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hape 179"/>
          <p:cNvSpPr/>
          <p:nvPr/>
        </p:nvSpPr>
        <p:spPr>
          <a:xfrm>
            <a:off x="568325" y="1708150"/>
            <a:ext cx="4613275" cy="494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57188" indent="-357188">
              <a:spcBef>
                <a:spcPts val="1400"/>
              </a:spcBef>
              <a:buClr>
                <a:srgbClr val="FF6600"/>
              </a:buClr>
              <a:buSzPct val="100000"/>
              <a:buFont typeface="Wingdings"/>
              <a:buChar char="●"/>
              <a:defRPr sz="24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Iron (II) oxide (FeO</a:t>
            </a:r>
            <a:r>
              <a:rPr baseline="-25000"/>
              <a:t>2</a:t>
            </a:r>
            <a:r>
              <a:t>) is </a:t>
            </a:r>
            <a:r>
              <a:rPr b="1">
                <a:solidFill>
                  <a:srgbClr val="000000"/>
                </a:solidFill>
              </a:rPr>
              <a:t>black</a:t>
            </a:r>
            <a:r>
              <a:t>.</a:t>
            </a:r>
          </a:p>
        </p:txBody>
      </p:sp>
      <p:pic>
        <p:nvPicPr>
          <p:cNvPr id="180" name="image17.jpg" descr="iron_II_oxid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727700" y="1203325"/>
            <a:ext cx="2441575" cy="1771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image2.png" descr="forward_arrow_colour">
            <a:hlinkClick r:id="" invalidUrl="" action="ppaction://hlinkshowjump?jump=nextslide" tgtFrame="" tooltip="" history="1" highlightClick="0" endSnd="0"/>
          </p:cNvPr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7088" y="6167437"/>
            <a:ext cx="630238" cy="5746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Subtype="32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Class="entr" nodeType="afterEffect" presetSubtype="32" presetID="4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1" grpId="7"/>
      <p:bldP build="whole" bldLvl="1" animBg="1" rev="0" advAuto="0" spid="179" grpId="1"/>
      <p:bldP build="whole" bldLvl="1" animBg="1" rev="0" advAuto="0" spid="180" grpId="2"/>
      <p:bldP build="whole" bldLvl="1" animBg="1" rev="0" advAuto="0" spid="175" grpId="5"/>
      <p:bldP build="whole" bldLvl="1" animBg="1" rev="0" advAuto="0" spid="177" grpId="6"/>
      <p:bldP build="whole" bldLvl="1" animBg="1" rev="0" advAuto="0" spid="176" grpId="3"/>
      <p:bldP build="whole" bldLvl="1" animBg="1" rev="0" advAuto="0" spid="178" grpId="4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